
<file path=[Content_Types].xml><?xml version="1.0" encoding="utf-8"?>
<Types xmlns="http://schemas.openxmlformats.org/package/2006/content-types">
  <Default Extension="bin" ContentType="application/vnd.ms-office.activeX"/>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tags/tag1.xml" ContentType="application/vnd.openxmlformats-officedocument.presentationml.tags+xml"/>
  <Override PartName="/ppt/media/media1.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90" r:id="rId2"/>
    <p:sldId id="262" r:id="rId3"/>
    <p:sldId id="256" r:id="rId4"/>
    <p:sldId id="259" r:id="rId5"/>
    <p:sldId id="267" r:id="rId6"/>
    <p:sldId id="264" r:id="rId7"/>
    <p:sldId id="273" r:id="rId8"/>
    <p:sldId id="263" r:id="rId9"/>
    <p:sldId id="265" r:id="rId10"/>
    <p:sldId id="269" r:id="rId11"/>
    <p:sldId id="270" r:id="rId12"/>
    <p:sldId id="271" r:id="rId13"/>
    <p:sldId id="274" r:id="rId14"/>
    <p:sldId id="276" r:id="rId15"/>
    <p:sldId id="275" r:id="rId16"/>
    <p:sldId id="277" r:id="rId17"/>
    <p:sldId id="278" r:id="rId18"/>
    <p:sldId id="291" r:id="rId19"/>
    <p:sldId id="292" r:id="rId20"/>
    <p:sldId id="279" r:id="rId21"/>
    <p:sldId id="281" r:id="rId22"/>
    <p:sldId id="282" r:id="rId23"/>
    <p:sldId id="283" r:id="rId24"/>
    <p:sldId id="289" r:id="rId25"/>
    <p:sldId id="284" r:id="rId26"/>
    <p:sldId id="285" r:id="rId27"/>
    <p:sldId id="286"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40" d="100"/>
          <a:sy n="40" d="100"/>
        </p:scale>
        <p:origin x="1206" y="42"/>
      </p:cViewPr>
      <p:guideLst>
        <p:guide orient="horz" pos="2160"/>
        <p:guide pos="2880"/>
      </p:guideLst>
    </p:cSldViewPr>
  </p:slideViewPr>
  <p:outlineViewPr>
    <p:cViewPr>
      <p:scale>
        <a:sx n="33" d="100"/>
        <a:sy n="33" d="100"/>
      </p:scale>
      <p:origin x="0" y="387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10FD7FEE-875F-11D6-83D2-525400E80BD5}"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03B2AF-A771-42AC-9B63-40F8444DB37C}" type="datetimeFigureOut">
              <a:rPr lang="en-US" smtClean="0"/>
              <a:t>28/08/2021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4BB2A-0B52-41C7-9A8E-5A612A35E3C3}" type="slidenum">
              <a:rPr lang="en-US" smtClean="0"/>
              <a:t>‹#›</a:t>
            </a:fld>
            <a:endParaRPr lang="en-US"/>
          </a:p>
        </p:txBody>
      </p:sp>
    </p:spTree>
    <p:extLst>
      <p:ext uri="{BB962C8B-B14F-4D97-AF65-F5344CB8AC3E}">
        <p14:creationId xmlns:p14="http://schemas.microsoft.com/office/powerpoint/2010/main" val="1603951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805E37-32E9-417B-8251-33688DFDE867}" type="datetimeFigureOut">
              <a:rPr lang="en-US" smtClean="0"/>
              <a:t>28/08/2021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0A838-63F8-4614-87D0-19F29830AED0}" type="slidenum">
              <a:rPr lang="en-US" smtClean="0"/>
              <a:t>‹#›</a:t>
            </a:fld>
            <a:endParaRPr lang="en-US"/>
          </a:p>
        </p:txBody>
      </p:sp>
    </p:spTree>
    <p:extLst>
      <p:ext uri="{BB962C8B-B14F-4D97-AF65-F5344CB8AC3E}">
        <p14:creationId xmlns:p14="http://schemas.microsoft.com/office/powerpoint/2010/main" val="259137204"/>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1" name="chimes.wav"/>
          </p:stSnd>
        </p:sndAc>
      </p:transition>
    </mc:Choice>
    <mc:Fallback xmlns="">
      <p:transition spd="slow">
        <p:fade/>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05E37-32E9-417B-8251-33688DFDE867}" type="datetimeFigureOut">
              <a:rPr lang="en-US" smtClean="0"/>
              <a:t>28/08/2021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0A838-63F8-4614-87D0-19F29830AED0}" type="slidenum">
              <a:rPr lang="en-US" smtClean="0"/>
              <a:t>‹#›</a:t>
            </a:fld>
            <a:endParaRPr lang="en-US"/>
          </a:p>
        </p:txBody>
      </p:sp>
    </p:spTree>
    <p:extLst>
      <p:ext uri="{BB962C8B-B14F-4D97-AF65-F5344CB8AC3E}">
        <p14:creationId xmlns:p14="http://schemas.microsoft.com/office/powerpoint/2010/main" val="3239407016"/>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1" name="chimes.wav"/>
          </p:stSnd>
        </p:sndAc>
      </p:transition>
    </mc:Choice>
    <mc:Fallback xmlns="">
      <p:transition spd="slow">
        <p:fade/>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05E37-32E9-417B-8251-33688DFDE867}" type="datetimeFigureOut">
              <a:rPr lang="en-US" smtClean="0"/>
              <a:t>28/08/2021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0A838-63F8-4614-87D0-19F29830AED0}" type="slidenum">
              <a:rPr lang="en-US" smtClean="0"/>
              <a:t>‹#›</a:t>
            </a:fld>
            <a:endParaRPr lang="en-US"/>
          </a:p>
        </p:txBody>
      </p:sp>
    </p:spTree>
    <p:extLst>
      <p:ext uri="{BB962C8B-B14F-4D97-AF65-F5344CB8AC3E}">
        <p14:creationId xmlns:p14="http://schemas.microsoft.com/office/powerpoint/2010/main" val="3168172014"/>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1" name="chimes.wav"/>
          </p:stSnd>
        </p:sndAc>
      </p:transition>
    </mc:Choice>
    <mc:Fallback xmlns="">
      <p:transition spd="slow">
        <p:fade/>
        <p:sndAc>
          <p:stSnd>
            <p:snd r:embed="rId3"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FE5A4CB0-F793-4B13-9D78-7C0DE1D86ED8}" type="slidenum">
              <a:rPr lang="en-US" altLang="en-US"/>
              <a:pPr/>
              <a:t>‹#›</a:t>
            </a:fld>
            <a:endParaRPr lang="en-US" altLang="en-US"/>
          </a:p>
        </p:txBody>
      </p:sp>
    </p:spTree>
    <p:extLst>
      <p:ext uri="{BB962C8B-B14F-4D97-AF65-F5344CB8AC3E}">
        <p14:creationId xmlns:p14="http://schemas.microsoft.com/office/powerpoint/2010/main" val="1892605210"/>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1" name="chimes.wav"/>
          </p:stSnd>
        </p:sndAc>
      </p:transition>
    </mc:Choice>
    <mc:Fallback xmlns="">
      <p:transition spd="slow">
        <p:fade/>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05E37-32E9-417B-8251-33688DFDE867}" type="datetimeFigureOut">
              <a:rPr lang="en-US" smtClean="0"/>
              <a:t>28/08/2021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0A838-63F8-4614-87D0-19F29830AED0}" type="slidenum">
              <a:rPr lang="en-US" smtClean="0"/>
              <a:t>‹#›</a:t>
            </a:fld>
            <a:endParaRPr lang="en-US"/>
          </a:p>
        </p:txBody>
      </p:sp>
    </p:spTree>
    <p:extLst>
      <p:ext uri="{BB962C8B-B14F-4D97-AF65-F5344CB8AC3E}">
        <p14:creationId xmlns:p14="http://schemas.microsoft.com/office/powerpoint/2010/main" val="1713565718"/>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1" name="chimes.wav"/>
          </p:stSnd>
        </p:sndAc>
      </p:transition>
    </mc:Choice>
    <mc:Fallback xmlns="">
      <p:transition spd="slow">
        <p:fade/>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805E37-32E9-417B-8251-33688DFDE867}" type="datetimeFigureOut">
              <a:rPr lang="en-US" smtClean="0"/>
              <a:t>28/08/2021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0A838-63F8-4614-87D0-19F29830AED0}" type="slidenum">
              <a:rPr lang="en-US" smtClean="0"/>
              <a:t>‹#›</a:t>
            </a:fld>
            <a:endParaRPr lang="en-US"/>
          </a:p>
        </p:txBody>
      </p:sp>
    </p:spTree>
    <p:extLst>
      <p:ext uri="{BB962C8B-B14F-4D97-AF65-F5344CB8AC3E}">
        <p14:creationId xmlns:p14="http://schemas.microsoft.com/office/powerpoint/2010/main" val="2227978573"/>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1" name="chimes.wav"/>
          </p:stSnd>
        </p:sndAc>
      </p:transition>
    </mc:Choice>
    <mc:Fallback xmlns="">
      <p:transition spd="slow">
        <p:fade/>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805E37-32E9-417B-8251-33688DFDE867}" type="datetimeFigureOut">
              <a:rPr lang="en-US" smtClean="0"/>
              <a:t>28/08/2021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0A838-63F8-4614-87D0-19F29830AED0}" type="slidenum">
              <a:rPr lang="en-US" smtClean="0"/>
              <a:t>‹#›</a:t>
            </a:fld>
            <a:endParaRPr lang="en-US"/>
          </a:p>
        </p:txBody>
      </p:sp>
    </p:spTree>
    <p:extLst>
      <p:ext uri="{BB962C8B-B14F-4D97-AF65-F5344CB8AC3E}">
        <p14:creationId xmlns:p14="http://schemas.microsoft.com/office/powerpoint/2010/main" val="2242637163"/>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1" name="chimes.wav"/>
          </p:stSnd>
        </p:sndAc>
      </p:transition>
    </mc:Choice>
    <mc:Fallback xmlns="">
      <p:transition spd="slow">
        <p:fade/>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805E37-32E9-417B-8251-33688DFDE867}" type="datetimeFigureOut">
              <a:rPr lang="en-US" smtClean="0"/>
              <a:t>28/08/2021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40A838-63F8-4614-87D0-19F29830AED0}" type="slidenum">
              <a:rPr lang="en-US" smtClean="0"/>
              <a:t>‹#›</a:t>
            </a:fld>
            <a:endParaRPr lang="en-US"/>
          </a:p>
        </p:txBody>
      </p:sp>
    </p:spTree>
    <p:extLst>
      <p:ext uri="{BB962C8B-B14F-4D97-AF65-F5344CB8AC3E}">
        <p14:creationId xmlns:p14="http://schemas.microsoft.com/office/powerpoint/2010/main" val="3734432068"/>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1" name="chimes.wav"/>
          </p:stSnd>
        </p:sndAc>
      </p:transition>
    </mc:Choice>
    <mc:Fallback xmlns="">
      <p:transition spd="slow">
        <p:fade/>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805E37-32E9-417B-8251-33688DFDE867}" type="datetimeFigureOut">
              <a:rPr lang="en-US" smtClean="0"/>
              <a:t>28/08/2021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0A838-63F8-4614-87D0-19F29830AED0}" type="slidenum">
              <a:rPr lang="en-US" smtClean="0"/>
              <a:t>‹#›</a:t>
            </a:fld>
            <a:endParaRPr lang="en-US"/>
          </a:p>
        </p:txBody>
      </p:sp>
    </p:spTree>
    <p:extLst>
      <p:ext uri="{BB962C8B-B14F-4D97-AF65-F5344CB8AC3E}">
        <p14:creationId xmlns:p14="http://schemas.microsoft.com/office/powerpoint/2010/main" val="2367185547"/>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1" name="chimes.wav"/>
          </p:stSnd>
        </p:sndAc>
      </p:transition>
    </mc:Choice>
    <mc:Fallback xmlns="">
      <p:transition spd="slow">
        <p:fade/>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05E37-32E9-417B-8251-33688DFDE867}" type="datetimeFigureOut">
              <a:rPr lang="en-US" smtClean="0"/>
              <a:t>28/08/2021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40A838-63F8-4614-87D0-19F29830AED0}" type="slidenum">
              <a:rPr lang="en-US" smtClean="0"/>
              <a:t>‹#›</a:t>
            </a:fld>
            <a:endParaRPr lang="en-US"/>
          </a:p>
        </p:txBody>
      </p:sp>
    </p:spTree>
    <p:extLst>
      <p:ext uri="{BB962C8B-B14F-4D97-AF65-F5344CB8AC3E}">
        <p14:creationId xmlns:p14="http://schemas.microsoft.com/office/powerpoint/2010/main" val="1852063240"/>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1" name="chimes.wav"/>
          </p:stSnd>
        </p:sndAc>
      </p:transition>
    </mc:Choice>
    <mc:Fallback xmlns="">
      <p:transition spd="slow">
        <p:fade/>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805E37-32E9-417B-8251-33688DFDE867}" type="datetimeFigureOut">
              <a:rPr lang="en-US" smtClean="0"/>
              <a:t>28/08/2021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0A838-63F8-4614-87D0-19F29830AED0}" type="slidenum">
              <a:rPr lang="en-US" smtClean="0"/>
              <a:t>‹#›</a:t>
            </a:fld>
            <a:endParaRPr lang="en-US"/>
          </a:p>
        </p:txBody>
      </p:sp>
    </p:spTree>
    <p:extLst>
      <p:ext uri="{BB962C8B-B14F-4D97-AF65-F5344CB8AC3E}">
        <p14:creationId xmlns:p14="http://schemas.microsoft.com/office/powerpoint/2010/main" val="583106198"/>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1" name="chimes.wav"/>
          </p:stSnd>
        </p:sndAc>
      </p:transition>
    </mc:Choice>
    <mc:Fallback xmlns="">
      <p:transition spd="slow">
        <p:fade/>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805E37-32E9-417B-8251-33688DFDE867}" type="datetimeFigureOut">
              <a:rPr lang="en-US" smtClean="0"/>
              <a:t>28/08/2021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0A838-63F8-4614-87D0-19F29830AED0}" type="slidenum">
              <a:rPr lang="en-US" smtClean="0"/>
              <a:t>‹#›</a:t>
            </a:fld>
            <a:endParaRPr lang="en-US"/>
          </a:p>
        </p:txBody>
      </p:sp>
    </p:spTree>
    <p:extLst>
      <p:ext uri="{BB962C8B-B14F-4D97-AF65-F5344CB8AC3E}">
        <p14:creationId xmlns:p14="http://schemas.microsoft.com/office/powerpoint/2010/main" val="2776090477"/>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1" name="chimes.wav"/>
          </p:stSnd>
        </p:sndAc>
      </p:transition>
    </mc:Choice>
    <mc:Fallback xmlns="">
      <p:transition spd="slow">
        <p:fade/>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05E37-32E9-417B-8251-33688DFDE867}" type="datetimeFigureOut">
              <a:rPr lang="en-US" smtClean="0"/>
              <a:t>28/08/2021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0A838-63F8-4614-87D0-19F29830AED0}" type="slidenum">
              <a:rPr lang="en-US" smtClean="0"/>
              <a:t>‹#›</a:t>
            </a:fld>
            <a:endParaRPr lang="en-US"/>
          </a:p>
        </p:txBody>
      </p:sp>
    </p:spTree>
    <p:extLst>
      <p:ext uri="{BB962C8B-B14F-4D97-AF65-F5344CB8AC3E}">
        <p14:creationId xmlns:p14="http://schemas.microsoft.com/office/powerpoint/2010/main" val="379096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slow" p14:dur="900">
        <p14:warp dir="in"/>
        <p:sndAc>
          <p:stSnd>
            <p:snd r:embed="rId14" name="chimes.wav"/>
          </p:stSnd>
        </p:sndAc>
      </p:transition>
    </mc:Choice>
    <mc:Fallback xmlns="">
      <p:transition spd="slow">
        <p:fade/>
        <p:sndAc>
          <p:stSnd>
            <p:snd r:embed="rId16" name="chimes.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1.wav"/><Relationship Id="rId2" Type="http://schemas.openxmlformats.org/officeDocument/2006/relationships/tags" Target="../tags/tag1.xml"/><Relationship Id="rId1" Type="http://schemas.openxmlformats.org/officeDocument/2006/relationships/control" Target="../activeX/activeX1.xml"/><Relationship Id="rId5" Type="http://schemas.openxmlformats.org/officeDocument/2006/relationships/image" Target="../media/image2.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 Target="slide2.xml"/><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audio" Target="../media/audio1.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Text Box 8"/>
          <p:cNvSpPr txBox="1">
            <a:spLocks noChangeArrowheads="1"/>
          </p:cNvSpPr>
          <p:nvPr/>
        </p:nvSpPr>
        <p:spPr bwMode="auto">
          <a:xfrm>
            <a:off x="1979613" y="188913"/>
            <a:ext cx="480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3600" b="1" dirty="0">
                <a:solidFill>
                  <a:srgbClr val="FF0000"/>
                </a:solidFill>
                <a:latin typeface="Times New Roman" panose="02020603050405020304" pitchFamily="18" charset="0"/>
                <a:cs typeface="Times New Roman" panose="02020603050405020304" pitchFamily="18" charset="0"/>
              </a:rPr>
              <a:t>KIỂM TRA BÀI CŨ</a:t>
            </a:r>
          </a:p>
        </p:txBody>
      </p:sp>
      <p:sp>
        <p:nvSpPr>
          <p:cNvPr id="57353" name="Text Box 9"/>
          <p:cNvSpPr txBox="1">
            <a:spLocks noChangeArrowheads="1"/>
          </p:cNvSpPr>
          <p:nvPr/>
        </p:nvSpPr>
        <p:spPr bwMode="auto">
          <a:xfrm>
            <a:off x="1979613" y="1600200"/>
            <a:ext cx="4344987"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1 : </a:t>
            </a:r>
            <a:r>
              <a:rPr lang="en-US" b="1" dirty="0" err="1">
                <a:solidFill>
                  <a:srgbClr val="002060"/>
                </a:solidFill>
                <a:latin typeface="Times New Roman" panose="02020603050405020304" pitchFamily="18" charset="0"/>
                <a:cs typeface="Times New Roman" panose="02020603050405020304" pitchFamily="18" charset="0"/>
              </a:rPr>
              <a:t>Bộ</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xương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người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gồm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mấy</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phần</a:t>
            </a:r>
            <a:r>
              <a:rPr lang="en-US" b="1" dirty="0">
                <a:solidFill>
                  <a:srgbClr val="002060"/>
                </a:solidFill>
                <a:latin typeface="Times New Roman" panose="02020603050405020304" pitchFamily="18" charset="0"/>
                <a:cs typeface="Times New Roman" panose="02020603050405020304" pitchFamily="18" charset="0"/>
              </a:rPr>
              <a:t> ? </a:t>
            </a:r>
            <a:r>
              <a:rPr lang="en-US" b="1" dirty="0" err="1">
                <a:solidFill>
                  <a:srgbClr val="002060"/>
                </a:solidFill>
                <a:latin typeface="Times New Roman" panose="02020603050405020304" pitchFamily="18" charset="0"/>
                <a:cs typeface="Times New Roman" panose="02020603050405020304" pitchFamily="18" charset="0"/>
              </a:rPr>
              <a:t>Mỗi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phần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gồm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những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xương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nào</a:t>
            </a:r>
            <a:r>
              <a:rPr lang="en-US" b="1" dirty="0">
                <a:solidFill>
                  <a:srgbClr val="002060"/>
                </a:solidFill>
                <a:latin typeface="Times New Roman" panose="02020603050405020304" pitchFamily="18" charset="0"/>
                <a:cs typeface="Times New Roman" panose="02020603050405020304" pitchFamily="18" charset="0"/>
              </a:rPr>
              <a:t> ?</a:t>
            </a:r>
          </a:p>
        </p:txBody>
      </p:sp>
    </p:spTree>
    <p:controls>
      <mc:AlternateContent xmlns:mc="http://schemas.openxmlformats.org/markup-compatibility/2006">
        <mc:Choice xmlns:v="urn:schemas-microsoft-com:vml" Requires="v">
          <p:control r:id="rId1" imgW="5571429" imgH="6400000"/>
        </mc:Choice>
        <mc:Fallback>
          <p:control r:id="rId1" imgW="5571429" imgH="6400000">
            <p:pic>
              <p:nvPicPr>
                <p:cNvPr id="3076" name="FOfficeDoc5"/>
                <p:cNvPicPr preferRelativeResize="0">
                  <a:picLocks noChangeAspect="1" noChangeArrowheads="1" noChangeShapeType="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324600" y="914400"/>
                  <a:ext cx="2679700" cy="51133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373173614"/>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4"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Effect transition="in" filter="diamond(in)">
                                      <p:cBhvr>
                                        <p:cTn id="7" dur="2000"/>
                                        <p:tgtEl>
                                          <p:spTgt spid="573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7353"/>
                                        </p:tgtEl>
                                        <p:attrNameLst>
                                          <p:attrName>style.visibility</p:attrName>
                                        </p:attrNameLst>
                                      </p:cBhvr>
                                      <p:to>
                                        <p:strVal val="visible"/>
                                      </p:to>
                                    </p:set>
                                    <p:animEffect transition="in" filter="diamond(in)">
                                      <p:cBhvr>
                                        <p:cTn id="12" dur="2000"/>
                                        <p:tgtEl>
                                          <p:spTgt spid="57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p:bldP spid="573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30425" y="9525"/>
            <a:ext cx="7013575" cy="1143000"/>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en-US" altLang="en-US" sz="5400" b="1">
                <a:solidFill>
                  <a:srgbClr val="FF0000"/>
                </a:solidFill>
                <a:latin typeface="Times New Roman" panose="02020603050405020304" pitchFamily="18" charset="0"/>
                <a:cs typeface="Times New Roman" panose="02020603050405020304" pitchFamily="18" charset="0"/>
              </a:rPr>
              <a:t>  KẾT LUẬN</a:t>
            </a:r>
          </a:p>
        </p:txBody>
      </p:sp>
      <p:graphicFrame>
        <p:nvGraphicFramePr>
          <p:cNvPr id="6172" name="Group 28"/>
          <p:cNvGraphicFramePr>
            <a:graphicFrameLocks noGrp="1"/>
          </p:cNvGraphicFramePr>
          <p:nvPr>
            <p:ph idx="1"/>
            <p:extLst>
              <p:ext uri="{D42A27DB-BD31-4B8C-83A1-F6EECF244321}">
                <p14:modId xmlns:p14="http://schemas.microsoft.com/office/powerpoint/2010/main" val="3135751989"/>
              </p:ext>
            </p:extLst>
          </p:nvPr>
        </p:nvGraphicFramePr>
        <p:xfrm>
          <a:off x="2781300" y="1143000"/>
          <a:ext cx="6324600" cy="5570438"/>
        </p:xfrm>
        <a:graphic>
          <a:graphicData uri="http://schemas.openxmlformats.org/drawingml/2006/table">
            <a:tbl>
              <a:tblPr/>
              <a:tblGrid>
                <a:gridCol w="1483548">
                  <a:extLst>
                    <a:ext uri="{9D8B030D-6E8A-4147-A177-3AD203B41FA5}">
                      <a16:colId xmlns:a16="http://schemas.microsoft.com/office/drawing/2014/main" val="20000"/>
                    </a:ext>
                  </a:extLst>
                </a:gridCol>
                <a:gridCol w="2077700">
                  <a:extLst>
                    <a:ext uri="{9D8B030D-6E8A-4147-A177-3AD203B41FA5}">
                      <a16:colId xmlns:a16="http://schemas.microsoft.com/office/drawing/2014/main" val="20001"/>
                    </a:ext>
                  </a:extLst>
                </a:gridCol>
                <a:gridCol w="2763352">
                  <a:extLst>
                    <a:ext uri="{9D8B030D-6E8A-4147-A177-3AD203B41FA5}">
                      <a16:colId xmlns:a16="http://schemas.microsoft.com/office/drawing/2014/main" val="20002"/>
                    </a:ext>
                  </a:extLst>
                </a:gridCol>
              </a:tblGrid>
              <a:tr h="127788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Các</a:t>
                      </a:r>
                      <a:r>
                        <a:rPr kumimoji="0" 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phần</a:t>
                      </a:r>
                      <a:r>
                        <a:rPr kumimoji="0" 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của</a:t>
                      </a:r>
                      <a:r>
                        <a:rPr kumimoji="0" 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xương</a:t>
                      </a:r>
                      <a:endParaRPr kumimoji="0" 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Cấu</a:t>
                      </a:r>
                      <a:r>
                        <a:rPr kumimoji="0" 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tạo</a:t>
                      </a:r>
                      <a:endParaRPr kumimoji="0" 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Chức</a:t>
                      </a:r>
                      <a:r>
                        <a:rPr kumimoji="0" 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năng</a:t>
                      </a:r>
                      <a:endParaRPr kumimoji="0" 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056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Đầu</a:t>
                      </a:r>
                      <a:r>
                        <a:rPr kumimoji="0" 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xương</a:t>
                      </a:r>
                      <a:endParaRPr kumimoji="0" 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1" i="0" u="sng"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1" i="0" u="sng"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23570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Thân</a:t>
                      </a:r>
                      <a:r>
                        <a:rPr kumimoji="0" 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xương</a:t>
                      </a:r>
                      <a:endParaRPr kumimoji="0" 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1" i="0" u="sng"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6168" name="Text Box 24"/>
          <p:cNvSpPr txBox="1">
            <a:spLocks noChangeArrowheads="1"/>
          </p:cNvSpPr>
          <p:nvPr/>
        </p:nvSpPr>
        <p:spPr bwMode="auto">
          <a:xfrm>
            <a:off x="4286250" y="2407484"/>
            <a:ext cx="2057400" cy="186204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1800"/>
              </a:spcBef>
              <a:buFontTx/>
              <a:buChar char="-"/>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Sụn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bọc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đầu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xương</a:t>
            </a:r>
            <a:endParaRPr lang="en-US" altLang="en-US" sz="2000" b="1" dirty="0">
              <a:latin typeface="Times New Roman" panose="02020603050405020304" pitchFamily="18" charset="0"/>
              <a:cs typeface="Times New Roman" panose="02020603050405020304" pitchFamily="18" charset="0"/>
            </a:endParaRPr>
          </a:p>
          <a:p>
            <a:pPr eaLnBrk="1" hangingPunct="1">
              <a:spcBef>
                <a:spcPts val="180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Mô</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xương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xốp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gồm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các</a:t>
            </a:r>
            <a:r>
              <a:rPr lang="en-US" altLang="en-US" sz="2000" b="1" dirty="0">
                <a:latin typeface="Times New Roman" panose="02020603050405020304" pitchFamily="18" charset="0"/>
                <a:cs typeface="Times New Roman" panose="02020603050405020304" pitchFamily="18" charset="0"/>
              </a:rPr>
              <a:t> nan </a:t>
            </a:r>
            <a:r>
              <a:rPr lang="en-US" altLang="en-US" sz="2000" b="1" dirty="0" err="1">
                <a:latin typeface="Times New Roman" panose="02020603050405020304" pitchFamily="18" charset="0"/>
                <a:cs typeface="Times New Roman" panose="02020603050405020304" pitchFamily="18" charset="0"/>
              </a:rPr>
              <a:t>xương</a:t>
            </a:r>
            <a:endParaRPr lang="en-US" altLang="en-US" sz="2000" b="1" dirty="0">
              <a:latin typeface="Times New Roman" panose="02020603050405020304" pitchFamily="18" charset="0"/>
              <a:cs typeface="Times New Roman" panose="02020603050405020304" pitchFamily="18" charset="0"/>
            </a:endParaRPr>
          </a:p>
        </p:txBody>
      </p:sp>
      <p:sp>
        <p:nvSpPr>
          <p:cNvPr id="6169" name="Text Box 25"/>
          <p:cNvSpPr txBox="1">
            <a:spLocks noChangeArrowheads="1"/>
          </p:cNvSpPr>
          <p:nvPr/>
        </p:nvSpPr>
        <p:spPr bwMode="auto">
          <a:xfrm>
            <a:off x="6334125" y="2407484"/>
            <a:ext cx="2743200" cy="196977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1800"/>
              </a:spcBef>
              <a:spcAft>
                <a:spcPts val="600"/>
              </a:spcAft>
              <a:buFontTx/>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Giảm</a:t>
            </a:r>
            <a:r>
              <a:rPr lang="en-US" altLang="en-US" sz="2000" dirty="0">
                <a:latin typeface="Times New Roman" panose="02020603050405020304" pitchFamily="18" charset="0"/>
                <a:cs typeface="Times New Roman" panose="02020603050405020304" pitchFamily="18" charset="0"/>
              </a:rPr>
              <a:t> ma </a:t>
            </a:r>
            <a:r>
              <a:rPr lang="en-US" altLang="en-US" sz="2000" dirty="0" err="1">
                <a:latin typeface="Times New Roman" panose="02020603050405020304" pitchFamily="18" charset="0"/>
                <a:cs typeface="Times New Roman" panose="02020603050405020304" pitchFamily="18" charset="0"/>
              </a:rPr>
              <a:t>sát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khớp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xương</a:t>
            </a:r>
            <a:endParaRPr lang="en-US" altLang="en-US" sz="2000" dirty="0">
              <a:latin typeface="Times New Roman" panose="02020603050405020304" pitchFamily="18" charset="0"/>
              <a:cs typeface="Times New Roman" panose="02020603050405020304" pitchFamily="18" charset="0"/>
            </a:endParaRPr>
          </a:p>
          <a:p>
            <a:pPr eaLnBrk="1" hangingPunct="1">
              <a:lnSpc>
                <a:spcPct val="70000"/>
              </a:lnSpc>
              <a:spcBef>
                <a:spcPts val="1800"/>
              </a:spcBef>
              <a:spcAft>
                <a:spcPts val="600"/>
              </a:spcAft>
              <a:buFontTx/>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động</a:t>
            </a:r>
            <a:endParaRPr lang="en-US" altLang="en-US" sz="2000" dirty="0">
              <a:latin typeface="Times New Roman" panose="02020603050405020304" pitchFamily="18" charset="0"/>
              <a:cs typeface="Times New Roman" panose="02020603050405020304" pitchFamily="18" charset="0"/>
            </a:endParaRPr>
          </a:p>
          <a:p>
            <a:pPr eaLnBrk="1" hangingPunct="1">
              <a:lnSpc>
                <a:spcPct val="70000"/>
              </a:lnSpc>
              <a:spcBef>
                <a:spcPts val="1800"/>
              </a:spcBef>
              <a:spcAft>
                <a:spcPts val="600"/>
              </a:spcAft>
              <a:buFontTx/>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Tạo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ô </a:t>
            </a:r>
            <a:r>
              <a:rPr lang="en-US" altLang="en-US" sz="2000" dirty="0" err="1">
                <a:latin typeface="Times New Roman" panose="02020603050405020304" pitchFamily="18" charset="0"/>
                <a:cs typeface="Times New Roman" panose="02020603050405020304" pitchFamily="18" charset="0"/>
              </a:rPr>
              <a:t>chứa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tủy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đỏ</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xương</a:t>
            </a:r>
            <a:endParaRPr lang="en-US" altLang="en-US" sz="2000" dirty="0">
              <a:latin typeface="Times New Roman" panose="02020603050405020304" pitchFamily="18" charset="0"/>
              <a:cs typeface="Times New Roman" panose="02020603050405020304" pitchFamily="18" charset="0"/>
            </a:endParaRPr>
          </a:p>
        </p:txBody>
      </p:sp>
      <p:sp>
        <p:nvSpPr>
          <p:cNvPr id="6170" name="Text Box 26"/>
          <p:cNvSpPr txBox="1">
            <a:spLocks noChangeArrowheads="1"/>
          </p:cNvSpPr>
          <p:nvPr/>
        </p:nvSpPr>
        <p:spPr bwMode="auto">
          <a:xfrm>
            <a:off x="4200525" y="4472504"/>
            <a:ext cx="2124075" cy="178510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3000"/>
              </a:spcBef>
              <a:buFontTx/>
              <a:buChar char="-"/>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Màng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xương</a:t>
            </a:r>
            <a:endParaRPr lang="en-US" altLang="en-US" sz="2000" b="1" dirty="0">
              <a:latin typeface="Times New Roman" panose="02020603050405020304" pitchFamily="18" charset="0"/>
              <a:cs typeface="Times New Roman" panose="02020603050405020304" pitchFamily="18" charset="0"/>
            </a:endParaRPr>
          </a:p>
          <a:p>
            <a:pPr eaLnBrk="1" hangingPunct="1">
              <a:spcBef>
                <a:spcPts val="3000"/>
              </a:spcBef>
              <a:buFontTx/>
              <a:buChar char="-"/>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Mô</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xương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cứng</a:t>
            </a:r>
            <a:endParaRPr lang="en-US" altLang="en-US" sz="2000" b="1" dirty="0">
              <a:latin typeface="Times New Roman" panose="02020603050405020304" pitchFamily="18" charset="0"/>
              <a:cs typeface="Times New Roman" panose="02020603050405020304" pitchFamily="18" charset="0"/>
            </a:endParaRPr>
          </a:p>
          <a:p>
            <a:pPr eaLnBrk="1" hangingPunct="1">
              <a:spcBef>
                <a:spcPts val="3000"/>
              </a:spcBef>
              <a:buFontTx/>
              <a:buChar char="-"/>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Khoang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xương</a:t>
            </a:r>
            <a:endParaRPr lang="en-US" altLang="en-US" sz="2000" b="1" dirty="0">
              <a:latin typeface="Times New Roman" panose="02020603050405020304" pitchFamily="18" charset="0"/>
              <a:cs typeface="Times New Roman" panose="02020603050405020304" pitchFamily="18" charset="0"/>
            </a:endParaRPr>
          </a:p>
        </p:txBody>
      </p:sp>
      <p:sp>
        <p:nvSpPr>
          <p:cNvPr id="6171" name="Text Box 27"/>
          <p:cNvSpPr txBox="1">
            <a:spLocks noChangeArrowheads="1"/>
          </p:cNvSpPr>
          <p:nvPr/>
        </p:nvSpPr>
        <p:spPr bwMode="auto">
          <a:xfrm>
            <a:off x="6324600" y="4429841"/>
            <a:ext cx="2743200" cy="229293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Giúp</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xương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phát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triển</a:t>
            </a:r>
            <a:r>
              <a:rPr lang="en-US" altLang="en-US" sz="1900" dirty="0">
                <a:latin typeface="Times New Roman" panose="02020603050405020304" pitchFamily="18" charset="0"/>
                <a:cs typeface="Times New Roman" panose="02020603050405020304" pitchFamily="18" charset="0"/>
              </a:rPr>
              <a:t> to </a:t>
            </a:r>
            <a:r>
              <a:rPr lang="en-US" altLang="en-US" sz="1900" dirty="0" err="1">
                <a:latin typeface="Times New Roman" panose="02020603050405020304" pitchFamily="18" charset="0"/>
                <a:cs typeface="Times New Roman" panose="02020603050405020304" pitchFamily="18" charset="0"/>
              </a:rPr>
              <a:t>về</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bề</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ngang</a:t>
            </a:r>
            <a:endParaRPr lang="en-US" altLang="en-US" sz="1900" dirty="0">
              <a:latin typeface="Times New Roman" pitchFamily="18" charset="0"/>
              <a:cs typeface="Times New Roman" panose="02020603050405020304" pitchFamily="18" charset="0"/>
            </a:endParaRPr>
          </a:p>
          <a:p>
            <a:pPr eaLnBrk="1" hangingPunct="1">
              <a:spcBef>
                <a:spcPts val="600"/>
              </a:spcBef>
              <a:buFontTx/>
              <a:buChar char="-"/>
            </a:pPr>
            <a:r>
              <a:rPr lang="en-US" altLang="en-US" sz="1900" dirty="0">
                <a:latin typeface="Times New Roman"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Chịu</a:t>
            </a:r>
            <a:r>
              <a:rPr lang="en-US" altLang="en-US" sz="1900" dirty="0">
                <a:latin typeface="Times New Roman"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lực</a:t>
            </a:r>
            <a:r>
              <a:rPr lang="en-US" altLang="en-US" sz="1900" dirty="0">
                <a:latin typeface="Times New Roman"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đảm</a:t>
            </a:r>
            <a:r>
              <a:rPr lang="en-US" altLang="en-US" sz="1900" dirty="0">
                <a:latin typeface="Times New Roman"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bảo</a:t>
            </a:r>
            <a:r>
              <a:rPr lang="en-US" altLang="en-US" sz="1900" dirty="0">
                <a:latin typeface="Times New Roman"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vững</a:t>
            </a:r>
            <a:r>
              <a:rPr lang="en-US" altLang="en-US" sz="1900" dirty="0">
                <a:latin typeface="Times New Roman"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chắc</a:t>
            </a:r>
            <a:endParaRPr lang="en-US" altLang="en-US" sz="1900" dirty="0">
              <a:latin typeface="Times New Roman" pitchFamily="18" charset="0"/>
              <a:cs typeface="Times New Roman" panose="02020603050405020304" pitchFamily="18" charset="0"/>
            </a:endParaRPr>
          </a:p>
          <a:p>
            <a:pPr eaLnBrk="1" hangingPunct="1">
              <a:spcBef>
                <a:spcPts val="600"/>
              </a:spcBef>
              <a:buFontTx/>
              <a:buChar char="-"/>
            </a:pPr>
            <a:r>
              <a:rPr lang="en-US" altLang="en-US" sz="1900" dirty="0">
                <a:latin typeface="Times New Roman"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Chứa</a:t>
            </a:r>
            <a:r>
              <a:rPr lang="en-US" altLang="en-US" sz="1900" dirty="0">
                <a:latin typeface="Times New Roman"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tuỷ</a:t>
            </a:r>
            <a:r>
              <a:rPr lang="en-US" altLang="en-US" sz="1900" dirty="0">
                <a:latin typeface="Times New Roman"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đỏ</a:t>
            </a:r>
            <a:r>
              <a:rPr lang="en-US" altLang="en-US" sz="1900" dirty="0">
                <a:latin typeface="Times New Roman" pitchFamily="18" charset="0"/>
                <a:cs typeface="Times New Roman" panose="02020603050405020304" pitchFamily="18" charset="0"/>
              </a:rPr>
              <a:t> ở </a:t>
            </a:r>
            <a:r>
              <a:rPr lang="en-US" altLang="en-US" sz="1900" dirty="0" err="1">
                <a:latin typeface="Times New Roman" pitchFamily="18" charset="0"/>
                <a:cs typeface="Times New Roman" panose="02020603050405020304" pitchFamily="18" charset="0"/>
              </a:rPr>
              <a:t>trẻ</a:t>
            </a:r>
            <a:r>
              <a:rPr lang="en-US" altLang="en-US" sz="1900" dirty="0">
                <a:latin typeface="Times New Roman"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em</a:t>
            </a:r>
            <a:r>
              <a:rPr lang="en-US" altLang="en-US" sz="1900" dirty="0">
                <a:latin typeface="Times New Roman"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sinh</a:t>
            </a:r>
            <a:r>
              <a:rPr lang="en-US" altLang="en-US" sz="1900" dirty="0">
                <a:latin typeface="Times New Roman"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hồng</a:t>
            </a:r>
            <a:r>
              <a:rPr lang="en-US" altLang="en-US" sz="1900" dirty="0">
                <a:latin typeface="Times New Roman"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cầu</a:t>
            </a:r>
            <a:r>
              <a:rPr lang="en-US" altLang="en-US" sz="1900" dirty="0">
                <a:latin typeface="Times New Roman"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chứa</a:t>
            </a:r>
            <a:r>
              <a:rPr lang="en-US" altLang="en-US" sz="1900" dirty="0">
                <a:latin typeface="Times New Roman"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tuỷ</a:t>
            </a:r>
            <a:r>
              <a:rPr lang="en-US" altLang="en-US" sz="1900" dirty="0">
                <a:latin typeface="Times New Roman"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vàng</a:t>
            </a:r>
            <a:r>
              <a:rPr lang="en-US" altLang="en-US" sz="1900" dirty="0">
                <a:latin typeface="Times New Roman" pitchFamily="18" charset="0"/>
                <a:cs typeface="Times New Roman" panose="02020603050405020304" pitchFamily="18" charset="0"/>
              </a:rPr>
              <a:t> ở </a:t>
            </a:r>
            <a:r>
              <a:rPr lang="en-US" altLang="en-US" sz="1900" dirty="0" err="1">
                <a:latin typeface="Times New Roman" pitchFamily="18" charset="0"/>
                <a:cs typeface="Times New Roman" panose="02020603050405020304" pitchFamily="18" charset="0"/>
              </a:rPr>
              <a:t>người</a:t>
            </a:r>
            <a:r>
              <a:rPr lang="en-US" altLang="en-US" sz="1900" dirty="0">
                <a:latin typeface="Times New Roman" pitchFamily="18" charset="0"/>
                <a:cs typeface="Times New Roman" panose="02020603050405020304" pitchFamily="18" charset="0"/>
              </a:rPr>
              <a:t> </a:t>
            </a:r>
            <a:r>
              <a:rPr lang="en-US" altLang="en-US" sz="1900" dirty="0" err="1">
                <a:latin typeface="Times New Roman" pitchFamily="18" charset="0"/>
                <a:cs typeface="Times New Roman" panose="02020603050405020304" pitchFamily="18" charset="0"/>
              </a:rPr>
              <a:t>lớn</a:t>
            </a:r>
            <a:endParaRPr lang="en-US" altLang="en-US" sz="1900" dirty="0">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2077191265"/>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72"/>
                                        </p:tgtEl>
                                        <p:attrNameLst>
                                          <p:attrName>style.visibility</p:attrName>
                                        </p:attrNameLst>
                                      </p:cBhvr>
                                      <p:to>
                                        <p:strVal val="visible"/>
                                      </p:to>
                                    </p:set>
                                    <p:animEffect transition="in" filter="fade">
                                      <p:cBhvr>
                                        <p:cTn id="12" dur="500"/>
                                        <p:tgtEl>
                                          <p:spTgt spid="617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68">
                                            <p:txEl>
                                              <p:pRg st="0" end="0"/>
                                            </p:txEl>
                                          </p:spTgt>
                                        </p:tgtEl>
                                        <p:attrNameLst>
                                          <p:attrName>style.visibility</p:attrName>
                                        </p:attrNameLst>
                                      </p:cBhvr>
                                      <p:to>
                                        <p:strVal val="visible"/>
                                      </p:to>
                                    </p:set>
                                    <p:anim calcmode="lin" valueType="num">
                                      <p:cBhvr additive="base">
                                        <p:cTn id="17" dur="500" fill="hold"/>
                                        <p:tgtEl>
                                          <p:spTgt spid="616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169">
                                            <p:txEl>
                                              <p:pRg st="0" end="0"/>
                                            </p:txEl>
                                          </p:spTgt>
                                        </p:tgtEl>
                                        <p:attrNameLst>
                                          <p:attrName>style.visibility</p:attrName>
                                        </p:attrNameLst>
                                      </p:cBhvr>
                                      <p:to>
                                        <p:strVal val="visible"/>
                                      </p:to>
                                    </p:set>
                                    <p:anim calcmode="lin" valueType="num">
                                      <p:cBhvr additive="base">
                                        <p:cTn id="23" dur="500" fill="hold"/>
                                        <p:tgtEl>
                                          <p:spTgt spid="616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168">
                                            <p:txEl>
                                              <p:pRg st="1" end="1"/>
                                            </p:txEl>
                                          </p:spTgt>
                                        </p:tgtEl>
                                        <p:attrNameLst>
                                          <p:attrName>style.visibility</p:attrName>
                                        </p:attrNameLst>
                                      </p:cBhvr>
                                      <p:to>
                                        <p:strVal val="visible"/>
                                      </p:to>
                                    </p:set>
                                    <p:anim calcmode="lin" valueType="num">
                                      <p:cBhvr additive="base">
                                        <p:cTn id="29" dur="500" fill="hold"/>
                                        <p:tgtEl>
                                          <p:spTgt spid="616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169">
                                            <p:txEl>
                                              <p:pRg st="1" end="1"/>
                                            </p:txEl>
                                          </p:spTgt>
                                        </p:tgtEl>
                                        <p:attrNameLst>
                                          <p:attrName>style.visibility</p:attrName>
                                        </p:attrNameLst>
                                      </p:cBhvr>
                                      <p:to>
                                        <p:strVal val="visible"/>
                                      </p:to>
                                    </p:set>
                                    <p:anim calcmode="lin" valueType="num">
                                      <p:cBhvr additive="base">
                                        <p:cTn id="35" dur="500" fill="hold"/>
                                        <p:tgtEl>
                                          <p:spTgt spid="6169">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169">
                                            <p:txEl>
                                              <p:pRg st="2" end="2"/>
                                            </p:txEl>
                                          </p:spTgt>
                                        </p:tgtEl>
                                        <p:attrNameLst>
                                          <p:attrName>style.visibility</p:attrName>
                                        </p:attrNameLst>
                                      </p:cBhvr>
                                      <p:to>
                                        <p:strVal val="visible"/>
                                      </p:to>
                                    </p:set>
                                    <p:anim calcmode="lin" valueType="num">
                                      <p:cBhvr additive="base">
                                        <p:cTn id="41" dur="500" fill="hold"/>
                                        <p:tgtEl>
                                          <p:spTgt spid="6169">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1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170">
                                            <p:txEl>
                                              <p:pRg st="0" end="0"/>
                                            </p:txEl>
                                          </p:spTgt>
                                        </p:tgtEl>
                                        <p:attrNameLst>
                                          <p:attrName>style.visibility</p:attrName>
                                        </p:attrNameLst>
                                      </p:cBhvr>
                                      <p:to>
                                        <p:strVal val="visible"/>
                                      </p:to>
                                    </p:set>
                                    <p:anim calcmode="lin" valueType="num">
                                      <p:cBhvr additive="base">
                                        <p:cTn id="47" dur="500" fill="hold"/>
                                        <p:tgtEl>
                                          <p:spTgt spid="617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171">
                                            <p:txEl>
                                              <p:pRg st="0" end="0"/>
                                            </p:txEl>
                                          </p:spTgt>
                                        </p:tgtEl>
                                        <p:attrNameLst>
                                          <p:attrName>style.visibility</p:attrName>
                                        </p:attrNameLst>
                                      </p:cBhvr>
                                      <p:to>
                                        <p:strVal val="visible"/>
                                      </p:to>
                                    </p:set>
                                    <p:anim calcmode="lin" valueType="num">
                                      <p:cBhvr additive="base">
                                        <p:cTn id="53" dur="500" fill="hold"/>
                                        <p:tgtEl>
                                          <p:spTgt spid="6171">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170">
                                            <p:txEl>
                                              <p:pRg st="1" end="1"/>
                                            </p:txEl>
                                          </p:spTgt>
                                        </p:tgtEl>
                                        <p:attrNameLst>
                                          <p:attrName>style.visibility</p:attrName>
                                        </p:attrNameLst>
                                      </p:cBhvr>
                                      <p:to>
                                        <p:strVal val="visible"/>
                                      </p:to>
                                    </p:set>
                                    <p:anim calcmode="lin" valueType="num">
                                      <p:cBhvr additive="base">
                                        <p:cTn id="59" dur="500" fill="hold"/>
                                        <p:tgtEl>
                                          <p:spTgt spid="6170">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1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171">
                                            <p:txEl>
                                              <p:pRg st="1" end="1"/>
                                            </p:txEl>
                                          </p:spTgt>
                                        </p:tgtEl>
                                        <p:attrNameLst>
                                          <p:attrName>style.visibility</p:attrName>
                                        </p:attrNameLst>
                                      </p:cBhvr>
                                      <p:to>
                                        <p:strVal val="visible"/>
                                      </p:to>
                                    </p:set>
                                    <p:anim calcmode="lin" valueType="num">
                                      <p:cBhvr additive="base">
                                        <p:cTn id="65" dur="500" fill="hold"/>
                                        <p:tgtEl>
                                          <p:spTgt spid="6171">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6170">
                                            <p:txEl>
                                              <p:pRg st="2" end="2"/>
                                            </p:txEl>
                                          </p:spTgt>
                                        </p:tgtEl>
                                        <p:attrNameLst>
                                          <p:attrName>style.visibility</p:attrName>
                                        </p:attrNameLst>
                                      </p:cBhvr>
                                      <p:to>
                                        <p:strVal val="visible"/>
                                      </p:to>
                                    </p:set>
                                    <p:anim calcmode="lin" valueType="num">
                                      <p:cBhvr additive="base">
                                        <p:cTn id="71" dur="500" fill="hold"/>
                                        <p:tgtEl>
                                          <p:spTgt spid="6170">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6171">
                                            <p:txEl>
                                              <p:pRg st="2" end="2"/>
                                            </p:txEl>
                                          </p:spTgt>
                                        </p:tgtEl>
                                        <p:attrNameLst>
                                          <p:attrName>style.visibility</p:attrName>
                                        </p:attrNameLst>
                                      </p:cBhvr>
                                      <p:to>
                                        <p:strVal val="visible"/>
                                      </p:to>
                                    </p:set>
                                    <p:anim calcmode="lin" valueType="num">
                                      <p:cBhvr additive="base">
                                        <p:cTn id="77" dur="500" fill="hold"/>
                                        <p:tgtEl>
                                          <p:spTgt spid="6171">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7010400" cy="1600200"/>
          </a:xfrm>
        </p:spPr>
        <p:txBody>
          <a:bodyPr>
            <a:normAutofit fontScale="90000"/>
          </a:bodyPr>
          <a:lstStyle/>
          <a:p>
            <a:pPr algn="l">
              <a:buFont typeface="+mj-lt"/>
              <a:buAutoNum type="romanUcPeriod"/>
            </a:pPr>
            <a:r>
              <a:rPr lang="en-US" sz="4900" b="1" dirty="0">
                <a:solidFill>
                  <a:srgbClr val="FF0000"/>
                </a:solidFill>
                <a:latin typeface="Times New Roman" panose="02020603050405020304" pitchFamily="18" charset="0"/>
                <a:cs typeface="Times New Roman" panose="02020603050405020304" pitchFamily="18" charset="0"/>
              </a:rPr>
              <a:t>CẤU TẠO CỦA XƯƠNG</a:t>
            </a:r>
            <a:br>
              <a:rPr lang="en-US" sz="4900" b="1" dirty="0">
                <a:solidFill>
                  <a:srgbClr val="FF0000"/>
                </a:solidFill>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3.Cấu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dẹt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1981200"/>
            <a:ext cx="2819400" cy="2667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981200"/>
            <a:ext cx="3048000" cy="2667000"/>
          </a:xfrm>
          <a:prstGeom prst="rect">
            <a:avLst/>
          </a:prstGeom>
        </p:spPr>
      </p:pic>
    </p:spTree>
    <p:extLst>
      <p:ext uri="{BB962C8B-B14F-4D97-AF65-F5344CB8AC3E}">
        <p14:creationId xmlns:p14="http://schemas.microsoft.com/office/powerpoint/2010/main" val="882134007"/>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Câu</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hỏi</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2286000" y="1600200"/>
            <a:ext cx="6400800" cy="5257800"/>
          </a:xfrm>
        </p:spPr>
        <p:txBody>
          <a:bodyPr/>
          <a:lstStyle/>
          <a:p>
            <a:pPr>
              <a:buFont typeface="Wingdings" panose="05000000000000000000" pitchFamily="2" charset="2"/>
              <a:buChar char="v"/>
            </a:pPr>
            <a:r>
              <a:rPr lang="en-US" sz="3100" b="1" u="sng" dirty="0">
                <a:solidFill>
                  <a:srgbClr val="00B0F0"/>
                </a:solidFill>
                <a:latin typeface="Times New Roman" panose="02020603050405020304" pitchFamily="18" charset="0"/>
                <a:cs typeface="Times New Roman" panose="02020603050405020304" pitchFamily="18" charset="0"/>
              </a:rPr>
              <a:t> So </a:t>
            </a:r>
            <a:r>
              <a:rPr lang="en-US" sz="3100" b="1" u="sng" dirty="0" err="1">
                <a:solidFill>
                  <a:srgbClr val="00B0F0"/>
                </a:solidFill>
                <a:latin typeface="Times New Roman" panose="02020603050405020304" pitchFamily="18" charset="0"/>
                <a:cs typeface="Times New Roman" panose="02020603050405020304" pitchFamily="18" charset="0"/>
              </a:rPr>
              <a:t>sánh</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cấu</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tạo</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xương</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ngắn</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xương</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dẹt</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với</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cấu</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tạo</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xương</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dài</a:t>
            </a:r>
            <a:r>
              <a:rPr lang="en-US" sz="3100" b="1" u="sng" dirty="0">
                <a:solidFill>
                  <a:srgbClr val="00B0F0"/>
                </a:solidFill>
                <a:latin typeface="Times New Roman" panose="02020603050405020304" pitchFamily="18" charset="0"/>
                <a:cs typeface="Times New Roman" panose="02020603050405020304" pitchFamily="18" charset="0"/>
              </a:rPr>
              <a:t> ?</a:t>
            </a:r>
            <a:endParaRPr lang="en-US" altLang="en-US" sz="31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xốp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49210885"/>
              </p:ext>
            </p:extLst>
          </p:nvPr>
        </p:nvGraphicFramePr>
        <p:xfrm>
          <a:off x="2667000" y="4114800"/>
          <a:ext cx="6096000" cy="2286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57200">
                <a:tc>
                  <a:txBody>
                    <a:bodyPr/>
                    <a:lstStyle/>
                    <a:p>
                      <a:pPr algn="ctr"/>
                      <a:r>
                        <a:rPr lang="en-US" dirty="0" err="1">
                          <a:solidFill>
                            <a:srgbClr val="FF0000"/>
                          </a:solidFill>
                          <a:latin typeface="Times New Roman" panose="02020603050405020304" pitchFamily="18" charset="0"/>
                          <a:cs typeface="Times New Roman" panose="02020603050405020304" pitchFamily="18" charset="0"/>
                        </a:rPr>
                        <a:t>Xương</a:t>
                      </a:r>
                      <a:r>
                        <a:rPr lang="en-US" baseline="0" dirty="0">
                          <a:solidFill>
                            <a:srgbClr val="FF0000"/>
                          </a:solidFill>
                          <a:latin typeface="Times New Roman" panose="02020603050405020304" pitchFamily="18" charset="0"/>
                          <a:cs typeface="Times New Roman" panose="02020603050405020304" pitchFamily="18" charset="0"/>
                        </a:rPr>
                        <a:t> </a:t>
                      </a:r>
                      <a:r>
                        <a:rPr lang="en-US" baseline="0" dirty="0" err="1">
                          <a:solidFill>
                            <a:srgbClr val="FF0000"/>
                          </a:solidFill>
                          <a:latin typeface="Times New Roman" panose="02020603050405020304" pitchFamily="18" charset="0"/>
                          <a:cs typeface="Times New Roman" panose="02020603050405020304" pitchFamily="18" charset="0"/>
                        </a:rPr>
                        <a:t>dài</a:t>
                      </a:r>
                      <a:r>
                        <a:rPr lang="en-US" baseline="0"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FF0000"/>
                          </a:solidFill>
                          <a:latin typeface="Times New Roman" panose="02020603050405020304" pitchFamily="18" charset="0"/>
                          <a:cs typeface="Times New Roman" panose="02020603050405020304" pitchFamily="18" charset="0"/>
                        </a:rPr>
                        <a:t>Xương</a:t>
                      </a:r>
                      <a:r>
                        <a:rPr lang="en-US" baseline="0">
                          <a:solidFill>
                            <a:srgbClr val="FF0000"/>
                          </a:solidFill>
                          <a:latin typeface="Times New Roman" panose="02020603050405020304" pitchFamily="18" charset="0"/>
                          <a:cs typeface="Times New Roman" panose="02020603050405020304" pitchFamily="18" charset="0"/>
                        </a:rPr>
                        <a:t> ngắn và xương dẹt</a:t>
                      </a:r>
                      <a:endParaRPr lang="en-US">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7200">
                <a:tc>
                  <a:txBody>
                    <a:bodyPr/>
                    <a:lstStyle/>
                    <a:p>
                      <a:pPr algn="ctr"/>
                      <a:r>
                        <a:rPr lang="en-US" dirty="0" err="1">
                          <a:latin typeface="Times New Roman" panose="02020603050405020304" pitchFamily="18" charset="0"/>
                          <a:cs typeface="Times New Roman" panose="02020603050405020304" pitchFamily="18" charset="0"/>
                        </a:rPr>
                        <a:t>Hình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ống</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err="1">
                          <a:latin typeface="Times New Roman" panose="02020603050405020304" pitchFamily="18" charset="0"/>
                          <a:cs typeface="Times New Roman" panose="02020603050405020304" pitchFamily="18" charset="0"/>
                        </a:rPr>
                        <a:t>Không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hình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ống</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7200">
                <a:tc>
                  <a:txBody>
                    <a:bodyPr/>
                    <a:lstStyle/>
                    <a:p>
                      <a:pPr algn="ctr"/>
                      <a:r>
                        <a:rPr lang="en-US">
                          <a:latin typeface="Times New Roman" panose="02020603050405020304" pitchFamily="18" charset="0"/>
                          <a:cs typeface="Times New Roman" panose="02020603050405020304" pitchFamily="18" charset="0"/>
                        </a:rPr>
                        <a:t>Có</a:t>
                      </a:r>
                      <a:r>
                        <a:rPr lang="en-US" baseline="0">
                          <a:latin typeface="Times New Roman" panose="02020603050405020304" pitchFamily="18" charset="0"/>
                          <a:cs typeface="Times New Roman" panose="02020603050405020304" pitchFamily="18" charset="0"/>
                        </a:rPr>
                        <a:t> 2 đầu xương</a:t>
                      </a:r>
                      <a:endParaRPr lang="en-US">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err="1">
                          <a:latin typeface="Times New Roman" panose="02020603050405020304" pitchFamily="18" charset="0"/>
                          <a:cs typeface="Times New Roman" panose="02020603050405020304" pitchFamily="18" charset="0"/>
                        </a:rPr>
                        <a:t>Không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có</a:t>
                      </a:r>
                      <a:r>
                        <a:rPr lang="en-US" baseline="0" dirty="0">
                          <a:latin typeface="Times New Roman" panose="02020603050405020304" pitchFamily="18" charset="0"/>
                          <a:cs typeface="Times New Roman" panose="02020603050405020304" pitchFamily="18" charset="0"/>
                        </a:rPr>
                        <a:t> 2 </a:t>
                      </a:r>
                      <a:r>
                        <a:rPr lang="en-US" baseline="0" dirty="0" err="1">
                          <a:latin typeface="Times New Roman" panose="02020603050405020304" pitchFamily="18" charset="0"/>
                          <a:cs typeface="Times New Roman" panose="02020603050405020304" pitchFamily="18" charset="0"/>
                        </a:rPr>
                        <a:t>đầu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xương</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7200">
                <a:tc>
                  <a:txBody>
                    <a:bodyPr/>
                    <a:lstStyle/>
                    <a:p>
                      <a:pPr algn="ctr"/>
                      <a:r>
                        <a:rPr lang="en-US">
                          <a:latin typeface="Times New Roman" panose="02020603050405020304" pitchFamily="18" charset="0"/>
                          <a:cs typeface="Times New Roman" panose="02020603050405020304" pitchFamily="18" charset="0"/>
                        </a:rPr>
                        <a:t>Có</a:t>
                      </a:r>
                      <a:r>
                        <a:rPr lang="en-US" baseline="0">
                          <a:latin typeface="Times New Roman" panose="02020603050405020304" pitchFamily="18" charset="0"/>
                          <a:cs typeface="Times New Roman" panose="02020603050405020304" pitchFamily="18" charset="0"/>
                        </a:rPr>
                        <a:t> khoang xương</a:t>
                      </a:r>
                      <a:endParaRPr lang="en-US">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atin typeface="Times New Roman" panose="02020603050405020304" pitchFamily="18" charset="0"/>
                          <a:cs typeface="Times New Roman" panose="02020603050405020304" pitchFamily="18" charset="0"/>
                        </a:rPr>
                        <a:t>Có</a:t>
                      </a:r>
                      <a:r>
                        <a:rPr lang="en-US" baseline="0">
                          <a:latin typeface="Times New Roman" panose="02020603050405020304" pitchFamily="18" charset="0"/>
                          <a:cs typeface="Times New Roman" panose="02020603050405020304" pitchFamily="18" charset="0"/>
                        </a:rPr>
                        <a:t> hốc trắng nhỏ</a:t>
                      </a:r>
                      <a:endParaRPr lang="en-US">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7200">
                <a:tc>
                  <a:txBody>
                    <a:bodyPr/>
                    <a:lstStyle/>
                    <a:p>
                      <a:pPr algn="ctr"/>
                      <a:r>
                        <a:rPr lang="en-US">
                          <a:latin typeface="Times New Roman" panose="02020603050405020304" pitchFamily="18" charset="0"/>
                          <a:cs typeface="Times New Roman" panose="02020603050405020304" pitchFamily="18" charset="0"/>
                        </a:rPr>
                        <a:t>Có</a:t>
                      </a:r>
                      <a:r>
                        <a:rPr lang="en-US" baseline="0">
                          <a:latin typeface="Times New Roman" panose="02020603050405020304" pitchFamily="18" charset="0"/>
                          <a:cs typeface="Times New Roman" panose="02020603050405020304" pitchFamily="18" charset="0"/>
                        </a:rPr>
                        <a:t> màng xương</a:t>
                      </a:r>
                      <a:endParaRPr lang="en-US">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err="1">
                          <a:latin typeface="Times New Roman" panose="02020603050405020304" pitchFamily="18" charset="0"/>
                          <a:cs typeface="Times New Roman" panose="02020603050405020304" pitchFamily="18" charset="0"/>
                        </a:rPr>
                        <a:t>Không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có</a:t>
                      </a:r>
                      <a:r>
                        <a:rPr lang="en-US" baseline="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37500474"/>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latin typeface="Times New Roman" panose="02020603050405020304" pitchFamily="18" charset="0"/>
                <a:cs typeface="Times New Roman" panose="02020603050405020304" pitchFamily="18" charset="0"/>
              </a:rPr>
              <a:t>        KẾT LUẬN </a:t>
            </a:r>
          </a:p>
        </p:txBody>
      </p:sp>
      <p:sp>
        <p:nvSpPr>
          <p:cNvPr id="5" name="Horizontal Scroll 4"/>
          <p:cNvSpPr/>
          <p:nvPr/>
        </p:nvSpPr>
        <p:spPr>
          <a:xfrm>
            <a:off x="2286000" y="1752600"/>
            <a:ext cx="6324600" cy="4038600"/>
          </a:xfrm>
          <a:prstGeom prst="horizontalScroll">
            <a:avLst/>
          </a:prstGeom>
          <a:gradFill>
            <a:gsLst>
              <a:gs pos="0">
                <a:srgbClr val="F0FF27"/>
              </a:gs>
              <a:gs pos="50000">
                <a:srgbClr val="F0FF27">
                  <a:lumMod val="71000"/>
                  <a:lumOff val="29000"/>
                </a:srgbClr>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Box 7"/>
          <p:cNvSpPr txBox="1"/>
          <p:nvPr/>
        </p:nvSpPr>
        <p:spPr>
          <a:xfrm>
            <a:off x="2971800" y="2286000"/>
            <a:ext cx="5638800" cy="3323987"/>
          </a:xfrm>
          <a:prstGeom prst="rect">
            <a:avLst/>
          </a:prstGeom>
          <a:noFill/>
        </p:spPr>
        <p:txBody>
          <a:bodyPr wrap="square" rtlCol="0">
            <a:spAutoFit/>
          </a:bodyPr>
          <a:lstStyle/>
          <a:p>
            <a:pPr algn="ctr"/>
            <a:r>
              <a:rPr lang="en-US" altLang="en-US" dirty="0">
                <a:solidFill>
                  <a:srgbClr val="FF33CC"/>
                </a:solidFill>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Xương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ngắn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và</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xương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dẹt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không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có</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cấu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tạo</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hình</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ống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bên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ngoài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là</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lớp</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mô</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xương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cứng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bên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trong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lớp</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mô</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đó</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là</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mô</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xương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xốp</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gồm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nhiều</a:t>
            </a:r>
            <a:r>
              <a:rPr lang="en-US" altLang="en-US" sz="3000" b="1" dirty="0">
                <a:latin typeface="Times New Roman" panose="02020603050405020304" pitchFamily="18" charset="0"/>
                <a:cs typeface="Times New Roman" panose="02020603050405020304" pitchFamily="18" charset="0"/>
              </a:rPr>
              <a:t> nan </a:t>
            </a:r>
            <a:r>
              <a:rPr lang="en-US" altLang="en-US" sz="3000" b="1" dirty="0" err="1">
                <a:latin typeface="Times New Roman" panose="02020603050405020304" pitchFamily="18" charset="0"/>
                <a:cs typeface="Times New Roman" panose="02020603050405020304" pitchFamily="18" charset="0"/>
              </a:rPr>
              <a:t>xương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và</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nhiều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hốc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trống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nhỏ</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chứa</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tuỷ</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đỏ</a:t>
            </a:r>
            <a:r>
              <a:rPr lang="en-US" altLang="en-US" sz="3000" b="1" dirty="0">
                <a:latin typeface="Times New Roman" panose="02020603050405020304" pitchFamily="18" charset="0"/>
                <a:cs typeface="Times New Roman" panose="02020603050405020304" pitchFamily="18" charset="0"/>
              </a:rPr>
              <a:t>. </a:t>
            </a: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417618"/>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2468562"/>
          </a:xfrm>
        </p:spPr>
        <p:txBody>
          <a:bodyPr>
            <a:noAutofit/>
          </a:bodyPr>
          <a:lstStyle/>
          <a:p>
            <a:pPr algn="l">
              <a:buFont typeface="+mj-lt"/>
              <a:buAutoNum type="romanUcPeriod" startAt="2"/>
            </a:pPr>
            <a:r>
              <a:rPr lang="en-US" b="1" dirty="0">
                <a:solidFill>
                  <a:srgbClr val="FF0000"/>
                </a:solidFill>
                <a:latin typeface="Times New Roman" panose="02020603050405020304" pitchFamily="18" charset="0"/>
                <a:cs typeface="Times New Roman" panose="02020603050405020304" pitchFamily="18" charset="0"/>
              </a:rPr>
              <a:t>SỰ TO RA VÀ DÀI RA CỦA XƯƠNG</a:t>
            </a:r>
            <a:br>
              <a:rPr lang="en-US" b="1" dirty="0">
                <a:solidFill>
                  <a:srgbClr val="FF0000"/>
                </a:solidFill>
                <a:latin typeface="Times New Roman" panose="02020603050405020304" pitchFamily="18" charset="0"/>
                <a:cs typeface="Times New Roman" panose="02020603050405020304" pitchFamily="18" charset="0"/>
              </a:rPr>
            </a:b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62200" y="1998662"/>
            <a:ext cx="6400800" cy="4830763"/>
          </a:xfrm>
        </p:spPr>
        <p:txBody>
          <a:bodyPr>
            <a:normAutofit/>
          </a:bodyPr>
          <a:lstStyle/>
          <a:p>
            <a:pPr>
              <a:spcBef>
                <a:spcPts val="0"/>
              </a:spcBef>
              <a:buFont typeface="Wingdings" panose="05000000000000000000" pitchFamily="2" charset="2"/>
              <a:buChar char="v"/>
            </a:pP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Xương</a:t>
            </a:r>
            <a:r>
              <a:rPr lang="en-US" sz="3100" b="1" u="sng" dirty="0">
                <a:solidFill>
                  <a:srgbClr val="00B0F0"/>
                </a:solidFill>
                <a:latin typeface="Times New Roman" panose="02020603050405020304" pitchFamily="18" charset="0"/>
                <a:cs typeface="Times New Roman" panose="02020603050405020304" pitchFamily="18" charset="0"/>
              </a:rPr>
              <a:t> to ra </a:t>
            </a:r>
            <a:r>
              <a:rPr lang="en-US" sz="3100" b="1" u="sng" dirty="0" err="1">
                <a:solidFill>
                  <a:srgbClr val="00B0F0"/>
                </a:solidFill>
                <a:latin typeface="Times New Roman" panose="02020603050405020304" pitchFamily="18" charset="0"/>
                <a:cs typeface="Times New Roman" panose="02020603050405020304" pitchFamily="18" charset="0"/>
              </a:rPr>
              <a:t>về</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bề</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ngang</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là</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nhờ</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đâu</a:t>
            </a:r>
            <a:r>
              <a:rPr lang="en-US" sz="3100" b="1" u="sng" dirty="0">
                <a:solidFill>
                  <a:srgbClr val="00B0F0"/>
                </a:solidFill>
                <a:latin typeface="Times New Roman" panose="02020603050405020304" pitchFamily="18" charset="0"/>
                <a:cs typeface="Times New Roman" panose="02020603050405020304" pitchFamily="18" charset="0"/>
              </a:rPr>
              <a:t> ?  </a:t>
            </a:r>
          </a:p>
          <a:p>
            <a:pPr>
              <a:spcBef>
                <a:spcPts val="0"/>
              </a:spcBef>
              <a:buFont typeface="Wingdings" panose="05000000000000000000" pitchFamily="2" charset="2"/>
              <a:buChar char="Ø"/>
            </a:pP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Nhờ</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tế</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bào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màng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xương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phân</a:t>
            </a:r>
            <a:r>
              <a:rPr lang="en-US" sz="3100" dirty="0">
                <a:latin typeface="Times New Roman" panose="02020603050405020304" pitchFamily="18" charset="0"/>
                <a:cs typeface="Times New Roman" panose="02020603050405020304" pitchFamily="18" charset="0"/>
              </a:rPr>
              <a:t> chia </a:t>
            </a:r>
            <a:r>
              <a:rPr lang="en-US" sz="3100" dirty="0" err="1">
                <a:latin typeface="Times New Roman" panose="02020603050405020304" pitchFamily="18" charset="0"/>
                <a:cs typeface="Times New Roman" panose="02020603050405020304" pitchFamily="18" charset="0"/>
              </a:rPr>
              <a:t>tạo</a:t>
            </a:r>
            <a:r>
              <a:rPr lang="en-US" sz="3100" dirty="0">
                <a:latin typeface="Times New Roman" panose="02020603050405020304" pitchFamily="18" charset="0"/>
                <a:cs typeface="Times New Roman" panose="02020603050405020304" pitchFamily="18" charset="0"/>
              </a:rPr>
              <a:t> ra </a:t>
            </a:r>
            <a:r>
              <a:rPr lang="en-US" sz="3100" dirty="0" err="1">
                <a:latin typeface="Times New Roman" panose="02020603050405020304" pitchFamily="18" charset="0"/>
                <a:cs typeface="Times New Roman" panose="02020603050405020304" pitchFamily="18" charset="0"/>
              </a:rPr>
              <a:t>những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tế</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bào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đẩy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trong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hóa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xương</a:t>
            </a:r>
            <a:r>
              <a:rPr lang="en-US" sz="3100" dirty="0">
                <a:latin typeface="Times New Roman" panose="02020603050405020304" pitchFamily="18" charset="0"/>
                <a:cs typeface="Times New Roman" panose="02020603050405020304" pitchFamily="18" charset="0"/>
              </a:rPr>
              <a:t>.</a:t>
            </a:r>
          </a:p>
          <a:p>
            <a:pPr>
              <a:spcBef>
                <a:spcPts val="0"/>
              </a:spcBef>
              <a:buFont typeface="Wingdings" panose="05000000000000000000" pitchFamily="2" charset="2"/>
              <a:buChar char="v"/>
            </a:pPr>
            <a:r>
              <a:rPr lang="en-US" sz="28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Dựa</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vào</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thông</a:t>
            </a:r>
            <a:r>
              <a:rPr lang="en-US" sz="3100" b="1" u="sng" dirty="0">
                <a:solidFill>
                  <a:srgbClr val="00B0F0"/>
                </a:solidFill>
                <a:latin typeface="Times New Roman" panose="02020603050405020304" pitchFamily="18" charset="0"/>
                <a:cs typeface="Times New Roman" panose="02020603050405020304" pitchFamily="18" charset="0"/>
              </a:rPr>
              <a:t> tin </a:t>
            </a:r>
            <a:r>
              <a:rPr lang="en-US" sz="3100" b="1" u="sng" dirty="0" err="1">
                <a:solidFill>
                  <a:srgbClr val="00B0F0"/>
                </a:solidFill>
                <a:latin typeface="Times New Roman" panose="02020603050405020304" pitchFamily="18" charset="0"/>
                <a:cs typeface="Times New Roman" panose="02020603050405020304" pitchFamily="18" charset="0"/>
              </a:rPr>
              <a:t>phần</a:t>
            </a:r>
            <a:r>
              <a:rPr lang="en-US" sz="3100" b="1" u="sng" dirty="0">
                <a:solidFill>
                  <a:srgbClr val="00B0F0"/>
                </a:solidFill>
                <a:latin typeface="Times New Roman" panose="02020603050405020304" pitchFamily="18" charset="0"/>
                <a:cs typeface="Times New Roman" panose="02020603050405020304" pitchFamily="18" charset="0"/>
              </a:rPr>
              <a:t> II (SGK), </a:t>
            </a:r>
            <a:r>
              <a:rPr lang="en-US" sz="3100" b="1" u="sng" dirty="0" err="1">
                <a:solidFill>
                  <a:srgbClr val="00B0F0"/>
                </a:solidFill>
                <a:latin typeface="Times New Roman" panose="02020603050405020304" pitchFamily="18" charset="0"/>
                <a:cs typeface="Times New Roman" panose="02020603050405020304" pitchFamily="18" charset="0"/>
              </a:rPr>
              <a:t>giải</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thích</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sự</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phát</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triển</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của</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xương</a:t>
            </a:r>
            <a:r>
              <a:rPr lang="en-US" sz="3100" b="1" u="sng" dirty="0">
                <a:solidFill>
                  <a:srgbClr val="00B0F0"/>
                </a:solidFill>
                <a:latin typeface="Times New Roman" panose="02020603050405020304" pitchFamily="18" charset="0"/>
                <a:cs typeface="Times New Roman" panose="02020603050405020304" pitchFamily="18" charset="0"/>
              </a:rPr>
              <a:t> qua </a:t>
            </a:r>
            <a:r>
              <a:rPr lang="en-US" sz="3100" b="1" u="sng" dirty="0" err="1">
                <a:solidFill>
                  <a:srgbClr val="00B0F0"/>
                </a:solidFill>
                <a:latin typeface="Times New Roman" panose="02020603050405020304" pitchFamily="18" charset="0"/>
                <a:cs typeface="Times New Roman" panose="02020603050405020304" pitchFamily="18" charset="0"/>
              </a:rPr>
              <a:t>từng</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lứa</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tuổi</a:t>
            </a:r>
            <a:r>
              <a:rPr lang="en-US" sz="3100" b="1" u="sng" dirty="0">
                <a:solidFill>
                  <a:srgbClr val="00B0F0"/>
                </a:solidFill>
                <a:latin typeface="Times New Roman" panose="02020603050405020304" pitchFamily="18" charset="0"/>
                <a:cs typeface="Times New Roman" panose="02020603050405020304" pitchFamily="18" charset="0"/>
              </a:rPr>
              <a:t> ?</a:t>
            </a:r>
          </a:p>
          <a:p>
            <a:pPr marL="0" indent="0">
              <a:spcBef>
                <a:spcPts val="0"/>
              </a:spcBef>
              <a:buNone/>
            </a:pPr>
            <a:endParaRPr lang="en-US" sz="3100" b="1" u="sng" dirty="0">
              <a:solidFill>
                <a:srgbClr val="00B0F0"/>
              </a:solidFill>
              <a:latin typeface="Times New Roman" panose="02020603050405020304" pitchFamily="18" charset="0"/>
              <a:cs typeface="Times New Roman" panose="02020603050405020304" pitchFamily="18" charset="0"/>
            </a:endParaRPr>
          </a:p>
          <a:p>
            <a:pPr marL="0" indent="0">
              <a:spcBef>
                <a:spcPts val="0"/>
              </a:spcBef>
              <a:buNone/>
            </a:pPr>
            <a:endParaRPr lang="en-US" sz="3100" dirty="0">
              <a:latin typeface="Times New Roman" panose="02020603050405020304" pitchFamily="18" charset="0"/>
              <a:cs typeface="Times New Roman" panose="02020603050405020304" pitchFamily="18" charset="0"/>
            </a:endParaRPr>
          </a:p>
          <a:p>
            <a:pPr marL="0" indent="0">
              <a:spcBef>
                <a:spcPts val="0"/>
              </a:spcBef>
              <a:buNone/>
            </a:pPr>
            <a:endParaRPr lang="en-US" sz="31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252527"/>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1143000"/>
            <a:ext cx="6400800" cy="4983163"/>
          </a:xfrm>
        </p:spPr>
        <p:txBody>
          <a:bodyPr>
            <a:noAutofit/>
          </a:bodyPr>
          <a:lstStyle/>
          <a:p>
            <a:pPr>
              <a:buFont typeface="Wingdings" panose="05000000000000000000" pitchFamily="2" charset="2"/>
              <a:buChar char="Ø"/>
            </a:pPr>
            <a:r>
              <a:rPr lang="en-US" sz="2500" i="1" u="sng" dirty="0" err="1">
                <a:latin typeface="Times New Roman" panose="02020603050405020304" pitchFamily="18" charset="0"/>
                <a:cs typeface="Times New Roman" panose="02020603050405020304" pitchFamily="18" charset="0"/>
              </a:rPr>
              <a:t>Tuổi</a:t>
            </a:r>
            <a:r>
              <a:rPr lang="en-US" sz="2500" i="1" u="sng" dirty="0">
                <a:latin typeface="Times New Roman" panose="02020603050405020304" pitchFamily="18" charset="0"/>
                <a:cs typeface="Times New Roman" panose="02020603050405020304" pitchFamily="18" charset="0"/>
              </a:rPr>
              <a:t> </a:t>
            </a:r>
            <a:r>
              <a:rPr lang="en-US" sz="2500" i="1" u="sng" dirty="0" err="1">
                <a:latin typeface="Times New Roman" panose="02020603050405020304" pitchFamily="18" charset="0"/>
                <a:cs typeface="Times New Roman" panose="02020603050405020304" pitchFamily="18" charset="0"/>
              </a:rPr>
              <a:t>thiếu</a:t>
            </a:r>
            <a:r>
              <a:rPr lang="en-US" sz="2500" i="1" u="sng" dirty="0">
                <a:latin typeface="Times New Roman" panose="02020603050405020304" pitchFamily="18" charset="0"/>
                <a:cs typeface="Times New Roman" panose="02020603050405020304" pitchFamily="18" charset="0"/>
              </a:rPr>
              <a:t> </a:t>
            </a:r>
            <a:r>
              <a:rPr lang="en-US" sz="2500" i="1" u="sng" dirty="0" err="1">
                <a:latin typeface="Times New Roman" panose="02020603050405020304" pitchFamily="18" charset="0"/>
                <a:cs typeface="Times New Roman" panose="02020603050405020304" pitchFamily="18" charset="0"/>
              </a:rPr>
              <a:t>niên</a:t>
            </a:r>
            <a:r>
              <a:rPr lang="en-US" sz="2500" i="1" u="sng"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nhanh</a:t>
            </a:r>
            <a:r>
              <a:rPr lang="en-US" sz="25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500" i="1" u="sng" dirty="0">
                <a:latin typeface="Times New Roman" panose="02020603050405020304" pitchFamily="18" charset="0"/>
                <a:cs typeface="Times New Roman" panose="02020603050405020304" pitchFamily="18" charset="0"/>
              </a:rPr>
              <a:t> </a:t>
            </a:r>
            <a:r>
              <a:rPr lang="en-US" sz="2500" i="1" u="sng" dirty="0" err="1">
                <a:latin typeface="Times New Roman" panose="02020603050405020304" pitchFamily="18" charset="0"/>
                <a:cs typeface="Times New Roman" panose="02020603050405020304" pitchFamily="18" charset="0"/>
              </a:rPr>
              <a:t>Lứa</a:t>
            </a:r>
            <a:r>
              <a:rPr lang="en-US" sz="2500" i="1" u="sng" dirty="0">
                <a:latin typeface="Times New Roman" panose="02020603050405020304" pitchFamily="18" charset="0"/>
                <a:cs typeface="Times New Roman" panose="02020603050405020304" pitchFamily="18" charset="0"/>
              </a:rPr>
              <a:t> </a:t>
            </a:r>
            <a:r>
              <a:rPr lang="en-US" sz="2500" i="1" u="sng" dirty="0" err="1">
                <a:latin typeface="Times New Roman" panose="02020603050405020304" pitchFamily="18" charset="0"/>
                <a:cs typeface="Times New Roman" panose="02020603050405020304" pitchFamily="18" charset="0"/>
              </a:rPr>
              <a:t>tuổi</a:t>
            </a:r>
            <a:r>
              <a:rPr lang="en-US" sz="2500" i="1" u="sng" dirty="0">
                <a:latin typeface="Times New Roman" panose="02020603050405020304" pitchFamily="18" charset="0"/>
                <a:cs typeface="Times New Roman" panose="02020603050405020304" pitchFamily="18" charset="0"/>
              </a:rPr>
              <a:t> 18-20 (</a:t>
            </a:r>
            <a:r>
              <a:rPr lang="en-US" sz="2500" i="1" u="sng" dirty="0" err="1">
                <a:latin typeface="Times New Roman" panose="02020603050405020304" pitchFamily="18" charset="0"/>
                <a:cs typeface="Times New Roman" panose="02020603050405020304" pitchFamily="18" charset="0"/>
              </a:rPr>
              <a:t>nữ</a:t>
            </a:r>
            <a:r>
              <a:rPr lang="en-US" sz="2500" i="1" u="sng" dirty="0">
                <a:latin typeface="Times New Roman" panose="02020603050405020304" pitchFamily="18" charset="0"/>
                <a:cs typeface="Times New Roman" panose="02020603050405020304" pitchFamily="18" charset="0"/>
              </a:rPr>
              <a:t>); 20-25 (</a:t>
            </a:r>
            <a:r>
              <a:rPr lang="en-US" sz="2500" i="1" u="sng" dirty="0" err="1">
                <a:latin typeface="Times New Roman" panose="02020603050405020304" pitchFamily="18" charset="0"/>
                <a:cs typeface="Times New Roman" panose="02020603050405020304" pitchFamily="18" charset="0"/>
              </a:rPr>
              <a:t>nam</a:t>
            </a:r>
            <a:r>
              <a:rPr lang="en-US" sz="2500" i="1" u="sng"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chậm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lại</a:t>
            </a:r>
            <a:r>
              <a:rPr lang="en-US" sz="25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500" i="1" u="sng" dirty="0">
                <a:latin typeface="Times New Roman" panose="02020603050405020304" pitchFamily="18" charset="0"/>
                <a:cs typeface="Times New Roman" panose="02020603050405020304" pitchFamily="18" charset="0"/>
              </a:rPr>
              <a:t> </a:t>
            </a:r>
            <a:r>
              <a:rPr lang="en-US" sz="2500" i="1" u="sng" dirty="0" err="1">
                <a:latin typeface="Times New Roman" panose="02020603050405020304" pitchFamily="18" charset="0"/>
                <a:cs typeface="Times New Roman" panose="02020603050405020304" pitchFamily="18" charset="0"/>
              </a:rPr>
              <a:t>Tuổi</a:t>
            </a:r>
            <a:r>
              <a:rPr lang="en-US" sz="2500" i="1" u="sng" dirty="0">
                <a:latin typeface="Times New Roman" panose="02020603050405020304" pitchFamily="18" charset="0"/>
                <a:cs typeface="Times New Roman" panose="02020603050405020304" pitchFamily="18" charset="0"/>
              </a:rPr>
              <a:t> </a:t>
            </a:r>
            <a:r>
              <a:rPr lang="en-US" sz="2500" i="1" u="sng" dirty="0" err="1">
                <a:latin typeface="Times New Roman" panose="02020603050405020304" pitchFamily="18" charset="0"/>
                <a:cs typeface="Times New Roman" panose="02020603050405020304" pitchFamily="18" charset="0"/>
              </a:rPr>
              <a:t>trưởng</a:t>
            </a:r>
            <a:r>
              <a:rPr lang="en-US" sz="2500" i="1" u="sng" dirty="0">
                <a:latin typeface="Times New Roman" panose="02020603050405020304" pitchFamily="18" charset="0"/>
                <a:cs typeface="Times New Roman" panose="02020603050405020304" pitchFamily="18" charset="0"/>
              </a:rPr>
              <a:t> </a:t>
            </a:r>
            <a:r>
              <a:rPr lang="en-US" sz="2500" i="1" u="sng" dirty="0" err="1">
                <a:latin typeface="Times New Roman" panose="02020603050405020304" pitchFamily="18" charset="0"/>
                <a:cs typeface="Times New Roman" panose="02020603050405020304" pitchFamily="18" charset="0"/>
              </a:rPr>
              <a:t>thành</a:t>
            </a:r>
            <a:r>
              <a:rPr lang="en-US" sz="2500" i="1" u="sng"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sụn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trưởng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hóa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còn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giúp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dài</a:t>
            </a:r>
            <a:r>
              <a:rPr lang="en-US" sz="2500" dirty="0">
                <a:latin typeface="Times New Roman" panose="02020603050405020304" pitchFamily="18" charset="0"/>
                <a:cs typeface="Times New Roman" panose="02020603050405020304" pitchFamily="18" charset="0"/>
              </a:rPr>
              <a:t> ra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nữa</a:t>
            </a:r>
            <a:r>
              <a:rPr lang="en-US" sz="2500" dirty="0">
                <a:latin typeface="Times New Roman" panose="02020603050405020304" pitchFamily="18" charset="0"/>
                <a:cs typeface="Times New Roman" panose="02020603050405020304" pitchFamily="18" charset="0"/>
              </a:rPr>
              <a:t>, do </a:t>
            </a:r>
            <a:r>
              <a:rPr lang="en-US" sz="2500" dirty="0" err="1">
                <a:latin typeface="Times New Roman" panose="02020603050405020304" pitchFamily="18" charset="0"/>
                <a:cs typeface="Times New Roman" panose="02020603050405020304" pitchFamily="18" charset="0"/>
              </a:rPr>
              <a:t>đó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thêm</a:t>
            </a:r>
            <a:r>
              <a:rPr lang="en-US" sz="25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500" i="1" u="sng" dirty="0">
                <a:latin typeface="Times New Roman" panose="02020603050405020304" pitchFamily="18" charset="0"/>
                <a:cs typeface="Times New Roman" panose="02020603050405020304" pitchFamily="18" charset="0"/>
              </a:rPr>
              <a:t> </a:t>
            </a:r>
            <a:r>
              <a:rPr lang="en-US" sz="2500" i="1" u="sng" dirty="0" err="1">
                <a:latin typeface="Times New Roman" panose="02020603050405020304" pitchFamily="18" charset="0"/>
                <a:cs typeface="Times New Roman" panose="02020603050405020304" pitchFamily="18" charset="0"/>
              </a:rPr>
              <a:t>Người</a:t>
            </a:r>
            <a:r>
              <a:rPr lang="en-US" sz="2500" i="1" u="sng" dirty="0">
                <a:latin typeface="Times New Roman" panose="02020603050405020304" pitchFamily="18" charset="0"/>
                <a:cs typeface="Times New Roman" panose="02020603050405020304" pitchFamily="18" charset="0"/>
              </a:rPr>
              <a:t> </a:t>
            </a:r>
            <a:r>
              <a:rPr lang="en-US" sz="2500" i="1" u="sng" dirty="0" err="1">
                <a:latin typeface="Times New Roman" panose="02020603050405020304" pitchFamily="18" charset="0"/>
                <a:cs typeface="Times New Roman" panose="02020603050405020304" pitchFamily="18" charset="0"/>
              </a:rPr>
              <a:t>già</a:t>
            </a:r>
            <a:r>
              <a:rPr lang="en-US" sz="2500" i="1" u="sng"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hủy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đồng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tỉ</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lệ</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hữu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cốt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xốp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giòn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dễ</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phục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hồi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gãy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diễn</a:t>
            </a:r>
            <a:r>
              <a:rPr lang="en-US" sz="2500" dirty="0">
                <a:latin typeface="Times New Roman" panose="02020603050405020304" pitchFamily="18" charset="0"/>
                <a:cs typeface="Times New Roman" panose="02020603050405020304" pitchFamily="18" charset="0"/>
              </a:rPr>
              <a:t> ra </a:t>
            </a:r>
            <a:r>
              <a:rPr lang="en-US" sz="2500" dirty="0" err="1">
                <a:latin typeface="Times New Roman" panose="02020603050405020304" pitchFamily="18" charset="0"/>
                <a:cs typeface="Times New Roman" panose="02020603050405020304" pitchFamily="18" charset="0"/>
              </a:rPr>
              <a:t>chậm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hơn</a:t>
            </a:r>
            <a:r>
              <a:rPr lang="en-US" sz="25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2889517"/>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a:solidFill>
                  <a:srgbClr val="FF0000"/>
                </a:solidFill>
                <a:latin typeface="Times New Roman" panose="02020603050405020304" pitchFamily="18" charset="0"/>
                <a:cs typeface="Times New Roman" panose="02020603050405020304" pitchFamily="18" charset="0"/>
              </a:rPr>
              <a:t>   Câu hỏi </a:t>
            </a:r>
          </a:p>
        </p:txBody>
      </p:sp>
      <p:sp>
        <p:nvSpPr>
          <p:cNvPr id="3" name="Content Placeholder 2"/>
          <p:cNvSpPr>
            <a:spLocks noGrp="1"/>
          </p:cNvSpPr>
          <p:nvPr>
            <p:ph idx="1"/>
          </p:nvPr>
        </p:nvSpPr>
        <p:spPr>
          <a:xfrm>
            <a:off x="2286000" y="1600200"/>
            <a:ext cx="6400800" cy="4525963"/>
          </a:xfrm>
        </p:spPr>
        <p:txBody>
          <a:bodyPr>
            <a:normAutofit/>
          </a:bodyPr>
          <a:lstStyle/>
          <a:p>
            <a:pPr marL="0" indent="0">
              <a:buNone/>
            </a:pPr>
            <a:endParaRPr lang="en-US" sz="3100" b="1" u="sng" dirty="0">
              <a:solidFill>
                <a:srgbClr val="00B0F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3100" b="1" u="sng" dirty="0">
              <a:solidFill>
                <a:srgbClr val="00B0F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3100" b="1" u="sng" dirty="0">
              <a:solidFill>
                <a:srgbClr val="00B0F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3100" b="1" u="sng" dirty="0">
              <a:solidFill>
                <a:srgbClr val="00B0F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3100" b="1" u="sng" dirty="0">
              <a:solidFill>
                <a:srgbClr val="00B0F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3100" b="1" u="sng" dirty="0">
                <a:solidFill>
                  <a:srgbClr val="00B0F0"/>
                </a:solidFill>
                <a:latin typeface="Times New Roman" panose="02020603050405020304" pitchFamily="18" charset="0"/>
                <a:cs typeface="Times New Roman" panose="02020603050405020304" pitchFamily="18" charset="0"/>
              </a:rPr>
              <a:t>Quan </a:t>
            </a:r>
            <a:r>
              <a:rPr lang="en-US" sz="3100" b="1" u="sng" dirty="0" err="1">
                <a:solidFill>
                  <a:srgbClr val="00B0F0"/>
                </a:solidFill>
                <a:latin typeface="Times New Roman" panose="02020603050405020304" pitchFamily="18" charset="0"/>
                <a:cs typeface="Times New Roman" panose="02020603050405020304" pitchFamily="18" charset="0"/>
              </a:rPr>
              <a:t>sát</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hình</a:t>
            </a:r>
            <a:r>
              <a:rPr lang="en-US" sz="3100" b="1" u="sng" dirty="0">
                <a:solidFill>
                  <a:srgbClr val="00B0F0"/>
                </a:solidFill>
                <a:latin typeface="Times New Roman" panose="02020603050405020304" pitchFamily="18" charset="0"/>
                <a:cs typeface="Times New Roman" panose="02020603050405020304" pitchFamily="18" charset="0"/>
              </a:rPr>
              <a:t> , </a:t>
            </a:r>
            <a:r>
              <a:rPr lang="en-US" sz="3100" b="1" u="sng" dirty="0" err="1">
                <a:solidFill>
                  <a:srgbClr val="00B0F0"/>
                </a:solidFill>
                <a:latin typeface="Times New Roman" panose="02020603050405020304" pitchFamily="18" charset="0"/>
                <a:cs typeface="Times New Roman" panose="02020603050405020304" pitchFamily="18" charset="0"/>
              </a:rPr>
              <a:t>vai</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trò</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của</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sụn</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tăng</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trưởng</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là</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gì</a:t>
            </a:r>
            <a:r>
              <a:rPr lang="en-US" sz="3100" b="1" u="sng" dirty="0">
                <a:solidFill>
                  <a:srgbClr val="00B0F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Giúp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xương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dài</a:t>
            </a:r>
            <a:r>
              <a:rPr lang="en-US" sz="3100" dirty="0">
                <a:latin typeface="Times New Roman" panose="02020603050405020304" pitchFamily="18" charset="0"/>
                <a:cs typeface="Times New Roman" panose="02020603050405020304" pitchFamily="18" charset="0"/>
              </a:rPr>
              <a:t> ra.</a:t>
            </a:r>
          </a:p>
        </p:txBody>
      </p:sp>
      <p:sp>
        <p:nvSpPr>
          <p:cNvPr id="4" name="Flowchart: Merge 3"/>
          <p:cNvSpPr/>
          <p:nvPr/>
        </p:nvSpPr>
        <p:spPr>
          <a:xfrm>
            <a:off x="6096000" y="533400"/>
            <a:ext cx="762000" cy="609600"/>
          </a:xfrm>
          <a:prstGeom prst="flowChartMerg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solidFill>
                <a:srgbClr val="00B0F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219199"/>
            <a:ext cx="3458279" cy="3241167"/>
          </a:xfrm>
          <a:prstGeom prst="rect">
            <a:avLst/>
          </a:prstGeom>
        </p:spPr>
      </p:pic>
    </p:spTree>
    <p:extLst>
      <p:ext uri="{BB962C8B-B14F-4D97-AF65-F5344CB8AC3E}">
        <p14:creationId xmlns:p14="http://schemas.microsoft.com/office/powerpoint/2010/main" val="2990424776"/>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a:solidFill>
                  <a:srgbClr val="FF0000"/>
                </a:solidFill>
                <a:latin typeface="Times New Roman" panose="02020603050405020304" pitchFamily="18" charset="0"/>
                <a:cs typeface="Times New Roman" panose="02020603050405020304" pitchFamily="18" charset="0"/>
              </a:rPr>
              <a:t>       KẾT LUẬN</a:t>
            </a:r>
          </a:p>
        </p:txBody>
      </p:sp>
      <p:sp>
        <p:nvSpPr>
          <p:cNvPr id="4" name="Horizontal Scroll 3"/>
          <p:cNvSpPr/>
          <p:nvPr/>
        </p:nvSpPr>
        <p:spPr>
          <a:xfrm>
            <a:off x="2295525" y="1676400"/>
            <a:ext cx="6477000" cy="4114800"/>
          </a:xfrm>
          <a:prstGeom prst="horizontalScroll">
            <a:avLst/>
          </a:prstGeom>
          <a:gradFill>
            <a:gsLst>
              <a:gs pos="0">
                <a:srgbClr val="F0FF27"/>
              </a:gs>
              <a:gs pos="50000">
                <a:srgbClr val="F0FF27">
                  <a:lumMod val="71000"/>
                  <a:lumOff val="29000"/>
                </a:srgbClr>
              </a:gs>
              <a:gs pos="10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a:off x="3048000" y="2209800"/>
            <a:ext cx="5562600" cy="2862322"/>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Xương</a:t>
            </a:r>
            <a:r>
              <a:rPr lang="en-US" sz="3600" b="1" dirty="0">
                <a:latin typeface="Times New Roman" panose="02020603050405020304" pitchFamily="18" charset="0"/>
                <a:cs typeface="Times New Roman" panose="02020603050405020304" pitchFamily="18" charset="0"/>
              </a:rPr>
              <a:t> to ra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phân</a:t>
            </a:r>
            <a:r>
              <a:rPr lang="en-US" sz="3600" b="1" dirty="0">
                <a:latin typeface="Times New Roman" panose="02020603050405020304" pitchFamily="18" charset="0"/>
                <a:cs typeface="Times New Roman" panose="02020603050405020304" pitchFamily="18" charset="0"/>
              </a:rPr>
              <a:t> chia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xương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dài</a:t>
            </a:r>
            <a:r>
              <a:rPr lang="en-US" sz="3600" b="1" dirty="0">
                <a:latin typeface="Times New Roman" panose="02020603050405020304" pitchFamily="18" charset="0"/>
                <a:cs typeface="Times New Roman" panose="02020603050405020304" pitchFamily="18" charset="0"/>
              </a:rPr>
              <a:t> ra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phân</a:t>
            </a:r>
            <a:r>
              <a:rPr lang="en-US" sz="3600" b="1" dirty="0">
                <a:latin typeface="Times New Roman" panose="02020603050405020304" pitchFamily="18" charset="0"/>
                <a:cs typeface="Times New Roman" panose="02020603050405020304" pitchFamily="18" charset="0"/>
              </a:rPr>
              <a:t> chia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lớp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sụn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tăng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trưởng</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8626935"/>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0" descr="Picture 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579" y="457200"/>
            <a:ext cx="32004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11"/>
          <p:cNvSpPr txBox="1">
            <a:spLocks noChangeArrowheads="1"/>
          </p:cNvSpPr>
          <p:nvPr/>
        </p:nvSpPr>
        <p:spPr bwMode="auto">
          <a:xfrm>
            <a:off x="5928579" y="6015370"/>
            <a:ext cx="3200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1800" b="1" dirty="0" err="1">
                <a:latin typeface="Times New Roman" panose="02020603050405020304" pitchFamily="18" charset="0"/>
                <a:cs typeface="Times New Roman" panose="02020603050405020304" pitchFamily="18" charset="0"/>
              </a:rPr>
              <a:t>Hình</a:t>
            </a:r>
            <a:r>
              <a:rPr lang="en-US" sz="1800" b="1" dirty="0">
                <a:latin typeface="Times New Roman" panose="02020603050405020304" pitchFamily="18" charset="0"/>
                <a:cs typeface="Times New Roman" panose="02020603050405020304" pitchFamily="18" charset="0"/>
              </a:rPr>
              <a:t> 8-4: </a:t>
            </a:r>
            <a:r>
              <a:rPr lang="en-US" sz="1800" b="1" dirty="0" err="1">
                <a:latin typeface="Times New Roman" panose="02020603050405020304" pitchFamily="18" charset="0"/>
                <a:cs typeface="Times New Roman" panose="02020603050405020304" pitchFamily="18" charset="0"/>
              </a:rPr>
              <a:t>Phim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chụp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sụn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tăng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trưởng</a:t>
            </a:r>
            <a:r>
              <a:rPr lang="en-US" sz="1800" b="1" dirty="0">
                <a:latin typeface="Times New Roman" panose="02020603050405020304" pitchFamily="18" charset="0"/>
                <a:cs typeface="Times New Roman" panose="02020603050405020304" pitchFamily="18" charset="0"/>
              </a:rPr>
              <a:t> ở </a:t>
            </a:r>
            <a:r>
              <a:rPr lang="en-US" sz="1800" b="1" dirty="0" err="1">
                <a:latin typeface="Times New Roman" panose="02020603050405020304" pitchFamily="18" charset="0"/>
                <a:cs typeface="Times New Roman" panose="02020603050405020304" pitchFamily="18" charset="0"/>
              </a:rPr>
              <a:t>xương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trẻ</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em</a:t>
            </a:r>
            <a:endParaRPr lang="en-US" sz="1800" b="1" dirty="0">
              <a:latin typeface="Times New Roman" panose="02020603050405020304" pitchFamily="18" charset="0"/>
              <a:cs typeface="Times New Roman" panose="02020603050405020304" pitchFamily="18" charset="0"/>
            </a:endParaRPr>
          </a:p>
        </p:txBody>
      </p:sp>
      <p:sp>
        <p:nvSpPr>
          <p:cNvPr id="27652" name="Text Box 6"/>
          <p:cNvSpPr txBox="1">
            <a:spLocks noChangeArrowheads="1"/>
          </p:cNvSpPr>
          <p:nvPr/>
        </p:nvSpPr>
        <p:spPr bwMode="auto">
          <a:xfrm>
            <a:off x="0" y="0"/>
            <a:ext cx="9144000" cy="457200"/>
          </a:xfrm>
          <a:prstGeom prst="rect">
            <a:avLst/>
          </a:prstGeom>
          <a:gradFill rotWithShape="1">
            <a:gsLst>
              <a:gs pos="0">
                <a:srgbClr val="0099CC"/>
              </a:gs>
              <a:gs pos="50000">
                <a:srgbClr val="A4ECFA"/>
              </a:gs>
              <a:gs pos="100000">
                <a:srgbClr val="0099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sz="2400" b="1">
                <a:latin typeface="Times New Roman" panose="02020603050405020304" pitchFamily="18" charset="0"/>
                <a:cs typeface="Times New Roman" panose="02020603050405020304" pitchFamily="18" charset="0"/>
              </a:rPr>
              <a:t>BÀI 8 – TIẾT 8:CẤU TẠO VÀ TÍNH CHẤT CỦA XƯƠNG</a:t>
            </a:r>
            <a:endParaRPr lang="en-US" sz="2400" b="1">
              <a:solidFill>
                <a:srgbClr val="FF3300"/>
              </a:solidFill>
              <a:latin typeface="Times New Roman" panose="02020603050405020304" pitchFamily="18" charset="0"/>
              <a:cs typeface="Times New Roman" panose="02020603050405020304" pitchFamily="18" charset="0"/>
            </a:endParaRPr>
          </a:p>
        </p:txBody>
      </p:sp>
      <p:sp>
        <p:nvSpPr>
          <p:cNvPr id="35852" name="Text Box 12"/>
          <p:cNvSpPr txBox="1">
            <a:spLocks noChangeArrowheads="1"/>
          </p:cNvSpPr>
          <p:nvPr/>
        </p:nvSpPr>
        <p:spPr bwMode="auto">
          <a:xfrm>
            <a:off x="1944914" y="665291"/>
            <a:ext cx="39624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sz="2800" dirty="0">
                <a:solidFill>
                  <a:srgbClr val="002060"/>
                </a:solidFill>
                <a:latin typeface="Times New Roman" panose="02020603050405020304" pitchFamily="18" charset="0"/>
                <a:cs typeface="Times New Roman" panose="02020603050405020304" pitchFamily="18" charset="0"/>
              </a:rPr>
              <a:t>Ở </a:t>
            </a:r>
            <a:r>
              <a:rPr lang="en-US" sz="2800" dirty="0" err="1">
                <a:solidFill>
                  <a:srgbClr val="002060"/>
                </a:solidFill>
                <a:latin typeface="Times New Roman" panose="02020603050405020304" pitchFamily="18" charset="0"/>
                <a:cs typeface="Times New Roman" panose="02020603050405020304" pitchFamily="18" charset="0"/>
              </a:rPr>
              <a:t>tuổi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dậy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thì</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tế</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bào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sụn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tăng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trưởng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phân</a:t>
            </a:r>
            <a:r>
              <a:rPr lang="en-US" sz="2800" dirty="0">
                <a:solidFill>
                  <a:srgbClr val="002060"/>
                </a:solidFill>
                <a:latin typeface="Times New Roman" panose="02020603050405020304" pitchFamily="18" charset="0"/>
                <a:cs typeface="Times New Roman" panose="02020603050405020304" pitchFamily="18" charset="0"/>
              </a:rPr>
              <a:t> chia </a:t>
            </a:r>
            <a:r>
              <a:rPr lang="en-US" sz="2800" dirty="0" err="1">
                <a:solidFill>
                  <a:srgbClr val="002060"/>
                </a:solidFill>
                <a:latin typeface="Times New Roman" panose="02020603050405020304" pitchFamily="18" charset="0"/>
                <a:cs typeface="Times New Roman" panose="02020603050405020304" pitchFamily="18" charset="0"/>
              </a:rPr>
              <a:t>rất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đây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lứa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tuổi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sự</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thay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đổi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chiều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cao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Vì</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thế</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chúng</a:t>
            </a:r>
            <a:r>
              <a:rPr lang="en-US" sz="2800" dirty="0">
                <a:solidFill>
                  <a:srgbClr val="002060"/>
                </a:solidFill>
                <a:latin typeface="Times New Roman" panose="02020603050405020304" pitchFamily="18" charset="0"/>
                <a:cs typeface="Times New Roman" panose="02020603050405020304" pitchFamily="18" charset="0"/>
              </a:rPr>
              <a:t> ta </a:t>
            </a:r>
            <a:r>
              <a:rPr lang="en-US" sz="2800" dirty="0" err="1">
                <a:solidFill>
                  <a:srgbClr val="002060"/>
                </a:solidFill>
                <a:latin typeface="Times New Roman" panose="02020603050405020304" pitchFamily="18" charset="0"/>
                <a:cs typeface="Times New Roman" panose="02020603050405020304" pitchFamily="18" charset="0"/>
              </a:rPr>
              <a:t>cần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chế</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độ</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dinh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dưỡng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hợp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lí</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dục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thao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vừa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thường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xuyên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đều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đặn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bộ</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khung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xương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triển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tốt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khỏe</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mạnh</a:t>
            </a:r>
            <a:r>
              <a:rPr lang="en-US" sz="28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037607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amond(in)">
                                      <p:cBhvr>
                                        <p:cTn id="7" dur="20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diamond(in)">
                                      <p:cBhvr>
                                        <p:cTn id="12" dur="2000"/>
                                        <p:tgtEl>
                                          <p:spTgt spid="358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5852"/>
                                        </p:tgtEl>
                                        <p:attrNameLst>
                                          <p:attrName>style.visibility</p:attrName>
                                        </p:attrNameLst>
                                      </p:cBhvr>
                                      <p:to>
                                        <p:strVal val="visible"/>
                                      </p:to>
                                    </p:set>
                                    <p:animEffect transition="in" filter="diamond(in)">
                                      <p:cBhvr>
                                        <p:cTn id="17" dur="20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0"/>
            <a:ext cx="9144000" cy="457200"/>
          </a:xfrm>
          <a:prstGeom prst="rect">
            <a:avLst/>
          </a:prstGeom>
          <a:gradFill rotWithShape="1">
            <a:gsLst>
              <a:gs pos="0">
                <a:srgbClr val="0099CC"/>
              </a:gs>
              <a:gs pos="50000">
                <a:srgbClr val="A4ECFA"/>
              </a:gs>
              <a:gs pos="100000">
                <a:srgbClr val="0099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sz="2400" b="1" dirty="0">
                <a:latin typeface="Times New Roman" panose="02020603050405020304" pitchFamily="18" charset="0"/>
                <a:cs typeface="Times New Roman" panose="02020603050405020304" pitchFamily="18" charset="0"/>
              </a:rPr>
              <a:t>BÀI 8 – TIẾT 8:CẤU TẠO VÀ TÍNH CHẤT CỦA XƯƠNG</a:t>
            </a:r>
            <a:endParaRPr lang="en-US" sz="2400" b="1" dirty="0">
              <a:solidFill>
                <a:srgbClr val="FF3300"/>
              </a:solidFill>
              <a:latin typeface="Times New Roman" panose="02020603050405020304" pitchFamily="18" charset="0"/>
              <a:cs typeface="Times New Roman" panose="02020603050405020304" pitchFamily="18" charset="0"/>
            </a:endParaRPr>
          </a:p>
        </p:txBody>
      </p:sp>
      <p:pic>
        <p:nvPicPr>
          <p:cNvPr id="419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
            <a:ext cx="6840538" cy="47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Text Box 6"/>
          <p:cNvSpPr txBox="1">
            <a:spLocks noChangeArrowheads="1"/>
          </p:cNvSpPr>
          <p:nvPr/>
        </p:nvSpPr>
        <p:spPr bwMode="auto">
          <a:xfrm>
            <a:off x="179388" y="5235644"/>
            <a:ext cx="896461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vi-VN" sz="2000" b="1" dirty="0">
                <a:solidFill>
                  <a:srgbClr val="002060"/>
                </a:solidFill>
                <a:latin typeface="Times New Roman" panose="02020603050405020304" pitchFamily="18" charset="0"/>
                <a:cs typeface="Times New Roman" panose="02020603050405020304" pitchFamily="18" charset="0"/>
              </a:rPr>
              <a:t>Nhìn vào trên ta thấy  chiều cao trung bình của ngườì Việt Nam thấp hơn rất nhiều so với các nước trên thển giới .Nên các em đang ở lứa tuổi phát triển là những chủ nhân tương lai của đất nước phải về nhà lựa chọn cho mình một môn thể thao phù hợp và tích cực luyện tập kết hợp với ăn uống đủ chất dinh dưỡng để phát triển được chiều cao tối ưu.</a:t>
            </a:r>
            <a:r>
              <a:rPr lang="vi-VN" sz="1800" b="1" dirty="0">
                <a:solidFill>
                  <a:srgbClr val="002060"/>
                </a:solidFill>
                <a:latin typeface="Times New Roman" panose="02020603050405020304" pitchFamily="18" charset="0"/>
                <a:cs typeface="Times New Roman" panose="02020603050405020304" pitchFamily="18" charset="0"/>
              </a:rPr>
              <a:t> Góp phần nâng cao chiều cao của nước nhà .</a:t>
            </a:r>
            <a:endParaRPr lang="en-US" sz="1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9013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diamond(in)">
                                      <p:cBhvr>
                                        <p:cTn id="7" dur="2000"/>
                                        <p:tgtEl>
                                          <p:spTgt spid="41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1990"/>
                                        </p:tgtEl>
                                        <p:attrNameLst>
                                          <p:attrName>style.visibility</p:attrName>
                                        </p:attrNameLst>
                                      </p:cBhvr>
                                      <p:to>
                                        <p:strVal val="visible"/>
                                      </p:to>
                                    </p:set>
                                    <p:animEffect transition="in" filter="diamond(in)">
                                      <p:cBhvr>
                                        <p:cTn id="12" dur="2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4190" y="304800"/>
            <a:ext cx="6979809" cy="1371600"/>
          </a:xfrm>
        </p:spPr>
        <p:txBody>
          <a:bodyPr>
            <a:normAutofit/>
          </a:bodyPr>
          <a:lstStyle/>
          <a:p>
            <a:pPr marL="0" indent="0">
              <a:spcBef>
                <a:spcPts val="0"/>
              </a:spcBef>
              <a:buNone/>
            </a:pPr>
            <a:r>
              <a:rPr lang="en-US" b="1" dirty="0" err="1">
                <a:solidFill>
                  <a:srgbClr val="0000FF"/>
                </a:solidFill>
                <a:latin typeface="Times New Roman" panose="02020603050405020304" pitchFamily="18" charset="0"/>
                <a:cs typeface="Times New Roman" panose="02020603050405020304" pitchFamily="18" charset="0"/>
              </a:rPr>
              <a:t>Câu</a:t>
            </a:r>
            <a:r>
              <a:rPr lang="en-US" b="1" dirty="0">
                <a:solidFill>
                  <a:srgbClr val="0000FF"/>
                </a:solidFill>
                <a:latin typeface="Times New Roman" panose="02020603050405020304" pitchFamily="18" charset="0"/>
                <a:cs typeface="Times New Roman" panose="02020603050405020304" pitchFamily="18" charset="0"/>
              </a:rPr>
              <a:t> 2:</a:t>
            </a:r>
            <a:r>
              <a:rPr lang="en-US" b="1" u="sng" dirty="0">
                <a:solidFill>
                  <a:srgbClr val="00B0F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Nêu</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rõ</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vai</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trò</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của</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từng</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loại</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khớp</a:t>
            </a:r>
            <a:r>
              <a:rPr lang="en-US" sz="3400" b="1" dirty="0">
                <a:solidFill>
                  <a:srgbClr val="002060"/>
                </a:solidFill>
                <a:latin typeface="Times New Roman" panose="02020603050405020304" pitchFamily="18" charset="0"/>
                <a:cs typeface="Times New Roman" panose="02020603050405020304" pitchFamily="18" charset="0"/>
              </a:rPr>
              <a:t> ?</a:t>
            </a:r>
          </a:p>
        </p:txBody>
      </p:sp>
      <p:pic>
        <p:nvPicPr>
          <p:cNvPr id="4"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802991" y="5516991"/>
            <a:ext cx="1341009" cy="1341009"/>
          </a:xfrm>
          <a:prstGeom prst="rect">
            <a:avLst/>
          </a:prstGeom>
        </p:spPr>
      </p:pic>
      <p:grpSp>
        <p:nvGrpSpPr>
          <p:cNvPr id="6" name="Group 3"/>
          <p:cNvGrpSpPr>
            <a:grpSpLocks/>
          </p:cNvGrpSpPr>
          <p:nvPr/>
        </p:nvGrpSpPr>
        <p:grpSpPr bwMode="auto">
          <a:xfrm>
            <a:off x="21771" y="1722538"/>
            <a:ext cx="3117850" cy="3916867"/>
            <a:chOff x="144" y="536"/>
            <a:chExt cx="1964" cy="2462"/>
          </a:xfrm>
        </p:grpSpPr>
        <p:pic>
          <p:nvPicPr>
            <p:cNvPr id="7" name="Picture 8" desc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536"/>
              <a:ext cx="1964"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288" y="2592"/>
              <a:ext cx="1536"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defRPr/>
              </a:pPr>
              <a:r>
                <a:rPr lang="en-US" sz="36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Tên</a:t>
              </a:r>
              <a:r>
                <a:rPr lang="en-US" sz="36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khớp</a:t>
              </a:r>
              <a:r>
                <a:rPr lang="en-US" sz="36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en-US" sz="3600" b="1" baseline="2000"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9" name="Text Box 15"/>
            <p:cNvSpPr txBox="1">
              <a:spLocks noChangeArrowheads="1"/>
            </p:cNvSpPr>
            <p:nvPr/>
          </p:nvSpPr>
          <p:spPr bwMode="auto">
            <a:xfrm>
              <a:off x="240" y="2328"/>
              <a:ext cx="15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800" b="1" i="1" baseline="2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Khớp</a:t>
              </a:r>
              <a:r>
                <a:rPr lang="en-US" sz="2800" b="1" i="1" baseline="2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i="1" baseline="2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đầu</a:t>
              </a:r>
              <a:r>
                <a:rPr lang="en-US" sz="2800" b="1" i="1" baseline="2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i="1" baseline="2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gối</a:t>
              </a:r>
              <a:endParaRPr lang="en-US" sz="2800" b="1" i="1" baseline="2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grpSp>
        <p:nvGrpSpPr>
          <p:cNvPr id="10" name="Group 8"/>
          <p:cNvGrpSpPr>
            <a:grpSpLocks/>
          </p:cNvGrpSpPr>
          <p:nvPr/>
        </p:nvGrpSpPr>
        <p:grpSpPr bwMode="auto">
          <a:xfrm>
            <a:off x="2993571" y="1722538"/>
            <a:ext cx="3200400" cy="3251157"/>
            <a:chOff x="2017" y="528"/>
            <a:chExt cx="2016" cy="2068"/>
          </a:xfrm>
        </p:grpSpPr>
        <p:pic>
          <p:nvPicPr>
            <p:cNvPr id="11" name="Picture 9" descr="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 y="528"/>
              <a:ext cx="1807"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6"/>
            <p:cNvSpPr txBox="1">
              <a:spLocks noChangeArrowheads="1"/>
            </p:cNvSpPr>
            <p:nvPr/>
          </p:nvSpPr>
          <p:spPr bwMode="auto">
            <a:xfrm>
              <a:off x="2017" y="2353"/>
              <a:ext cx="2016"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defRPr/>
              </a:pPr>
              <a:r>
                <a:rPr lang="en-US" sz="2800" b="1" i="1" baseline="2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Khớp</a:t>
              </a:r>
              <a:r>
                <a:rPr lang="en-US" sz="2800" b="1" i="1" baseline="2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i="1" baseline="2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xương</a:t>
              </a:r>
              <a:r>
                <a:rPr lang="en-US" sz="2800" b="1" i="1" baseline="2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i="1" baseline="2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cột</a:t>
              </a:r>
              <a:r>
                <a:rPr lang="en-US" sz="2800" b="1" i="1" baseline="2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i="1" baseline="2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sống</a:t>
              </a:r>
              <a:endParaRPr lang="en-US" sz="2800" b="1" i="1" baseline="2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grpSp>
        <p:nvGrpSpPr>
          <p:cNvPr id="14" name="Group 13"/>
          <p:cNvGrpSpPr>
            <a:grpSpLocks/>
          </p:cNvGrpSpPr>
          <p:nvPr/>
        </p:nvGrpSpPr>
        <p:grpSpPr bwMode="auto">
          <a:xfrm>
            <a:off x="6244771" y="1722538"/>
            <a:ext cx="2768600" cy="3245558"/>
            <a:chOff x="4016" y="528"/>
            <a:chExt cx="1744" cy="2063"/>
          </a:xfrm>
        </p:grpSpPr>
        <p:pic>
          <p:nvPicPr>
            <p:cNvPr id="15" name="Picture 10" descr="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6" y="528"/>
              <a:ext cx="1744"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7"/>
            <p:cNvSpPr txBox="1">
              <a:spLocks noChangeArrowheads="1"/>
            </p:cNvSpPr>
            <p:nvPr/>
          </p:nvSpPr>
          <p:spPr bwMode="auto">
            <a:xfrm>
              <a:off x="4128" y="2352"/>
              <a:ext cx="153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800" b="1" i="1" baseline="200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Khớp hộp sọ</a:t>
              </a:r>
            </a:p>
          </p:txBody>
        </p:sp>
      </p:grpSp>
      <p:sp>
        <p:nvSpPr>
          <p:cNvPr id="18" name="Text Box 12"/>
          <p:cNvSpPr txBox="1">
            <a:spLocks noChangeArrowheads="1"/>
          </p:cNvSpPr>
          <p:nvPr/>
        </p:nvSpPr>
        <p:spPr bwMode="auto">
          <a:xfrm>
            <a:off x="6498771" y="5045381"/>
            <a:ext cx="2438400" cy="64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defRPr/>
            </a:pPr>
            <a:r>
              <a:rPr lang="en-US" sz="36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Tên</a:t>
            </a:r>
            <a:r>
              <a:rPr lang="en-US" sz="36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khớp</a:t>
            </a:r>
            <a:r>
              <a:rPr lang="en-US" sz="36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en-US" sz="3600" b="1" baseline="2000"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9" name="Text Box 12"/>
          <p:cNvSpPr txBox="1">
            <a:spLocks noChangeArrowheads="1"/>
          </p:cNvSpPr>
          <p:nvPr/>
        </p:nvSpPr>
        <p:spPr bwMode="auto">
          <a:xfrm>
            <a:off x="3374571" y="5027933"/>
            <a:ext cx="2438400" cy="64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defRPr/>
            </a:pPr>
            <a:r>
              <a:rPr lang="en-US" sz="36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Tên</a:t>
            </a:r>
            <a:r>
              <a:rPr lang="en-US" sz="36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khớp</a:t>
            </a:r>
            <a:r>
              <a:rPr lang="en-US" sz="36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en-US" sz="3600" b="1" baseline="2000"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193706"/>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0"/>
                            </p:stCondLst>
                            <p:childTnLst>
                              <p:par>
                                <p:cTn id="14" presetID="49" presetClass="entr" presetSubtype="0" decel="10000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 calcmode="lin" valueType="num">
                                      <p:cBhvr>
                                        <p:cTn id="24" dur="500" fill="hold"/>
                                        <p:tgtEl>
                                          <p:spTgt spid="10"/>
                                        </p:tgtEl>
                                        <p:attrNameLst>
                                          <p:attrName>style.rotation</p:attrName>
                                        </p:attrNameLst>
                                      </p:cBhvr>
                                      <p:tavLst>
                                        <p:tav tm="0">
                                          <p:val>
                                            <p:fltVal val="360"/>
                                          </p:val>
                                        </p:tav>
                                        <p:tav tm="100000">
                                          <p:val>
                                            <p:fltVal val="0"/>
                                          </p:val>
                                        </p:tav>
                                      </p:tavLst>
                                    </p:anim>
                                    <p:animEffect transition="in" filter="fade">
                                      <p:cBhvr>
                                        <p:cTn id="25" dur="500"/>
                                        <p:tgtEl>
                                          <p:spTgt spid="10"/>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 calcmode="lin" valueType="num">
                                      <p:cBhvr>
                                        <p:cTn id="30" dur="500" fill="hold"/>
                                        <p:tgtEl>
                                          <p:spTgt spid="14"/>
                                        </p:tgtEl>
                                        <p:attrNameLst>
                                          <p:attrName>style.rotation</p:attrName>
                                        </p:attrNameLst>
                                      </p:cBhvr>
                                      <p:tavLst>
                                        <p:tav tm="0">
                                          <p:val>
                                            <p:fltVal val="360"/>
                                          </p:val>
                                        </p:tav>
                                        <p:tav tm="100000">
                                          <p:val>
                                            <p:fltVal val="0"/>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086600" cy="1858962"/>
          </a:xfrm>
        </p:spPr>
        <p:txBody>
          <a:bodyPr>
            <a:noAutofit/>
          </a:bodyPr>
          <a:lstStyle/>
          <a:p>
            <a:pPr algn="l">
              <a:buFont typeface="+mj-lt"/>
              <a:buAutoNum type="romanUcPeriod" startAt="3"/>
            </a:pPr>
            <a:r>
              <a:rPr lang="en-US" sz="3600" b="1" dirty="0">
                <a:solidFill>
                  <a:srgbClr val="FF0000"/>
                </a:solidFill>
                <a:latin typeface="Times New Roman" panose="02020603050405020304" pitchFamily="18" charset="0"/>
                <a:cs typeface="Times New Roman" panose="02020603050405020304" pitchFamily="18" charset="0"/>
              </a:rPr>
              <a:t> THÀNH PHẦN HÓA HỌC VÀ TÍNH CHẤT CỦA XƯƠNG</a:t>
            </a:r>
            <a:br>
              <a:rPr lang="en-US" sz="3600" b="1" dirty="0">
                <a:solidFill>
                  <a:srgbClr val="FF0000"/>
                </a:solidFill>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0" y="1600200"/>
            <a:ext cx="6400800" cy="4525963"/>
          </a:xfrm>
        </p:spPr>
        <p:txBody>
          <a:bodyPr/>
          <a:lstStyle/>
          <a:p>
            <a:pPr marL="0" indent="0">
              <a:buNone/>
            </a:pPr>
            <a:r>
              <a:rPr lang="en-US" b="1" u="sng" dirty="0" err="1">
                <a:solidFill>
                  <a:srgbClr val="00B0F0"/>
                </a:solidFill>
                <a:latin typeface="Times New Roman" panose="02020603050405020304" pitchFamily="18" charset="0"/>
                <a:cs typeface="Times New Roman" panose="02020603050405020304" pitchFamily="18" charset="0"/>
              </a:rPr>
              <a:t>Thí</a:t>
            </a:r>
            <a:r>
              <a:rPr lang="en-US" b="1" u="sng" dirty="0">
                <a:solidFill>
                  <a:srgbClr val="00B0F0"/>
                </a:solidFill>
                <a:latin typeface="Times New Roman" panose="02020603050405020304" pitchFamily="18" charset="0"/>
                <a:cs typeface="Times New Roman" panose="02020603050405020304" pitchFamily="18" charset="0"/>
              </a:rPr>
              <a:t> </a:t>
            </a:r>
            <a:r>
              <a:rPr lang="en-US" b="1" u="sng" dirty="0" err="1">
                <a:solidFill>
                  <a:srgbClr val="00B0F0"/>
                </a:solidFill>
                <a:latin typeface="Times New Roman" panose="02020603050405020304" pitchFamily="18" charset="0"/>
                <a:cs typeface="Times New Roman" panose="02020603050405020304" pitchFamily="18" charset="0"/>
              </a:rPr>
              <a:t>nghiệm</a:t>
            </a:r>
            <a:r>
              <a:rPr lang="en-US" b="1" u="sng" dirty="0">
                <a:solidFill>
                  <a:srgbClr val="00B0F0"/>
                </a:solidFill>
                <a:latin typeface="Times New Roman" panose="02020603050405020304" pitchFamily="18" charset="0"/>
                <a:cs typeface="Times New Roman" panose="02020603050405020304" pitchFamily="18" charset="0"/>
              </a:rPr>
              <a:t> 1:</a:t>
            </a:r>
          </a:p>
          <a:p>
            <a:pPr marL="0" indent="0">
              <a:buNone/>
            </a:pPr>
            <a:endParaRPr lang="en-US" b="1" u="sng" dirty="0">
              <a:solidFill>
                <a:srgbClr val="00B0F0"/>
              </a:solidFill>
              <a:latin typeface="Times New Roman" panose="02020603050405020304" pitchFamily="18" charset="0"/>
              <a:cs typeface="Times New Roman" panose="02020603050405020304" pitchFamily="18" charset="0"/>
            </a:endParaRPr>
          </a:p>
        </p:txBody>
      </p:sp>
      <p:pic>
        <p:nvPicPr>
          <p:cNvPr id="4" name="Picture 8" descr="Ngam xuong trong HCl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86000"/>
            <a:ext cx="2530415"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57800" y="2286000"/>
            <a:ext cx="3733800" cy="3046988"/>
          </a:xfrm>
          <a:prstGeom prst="rect">
            <a:avLst/>
          </a:prstGeom>
          <a:noFill/>
        </p:spPr>
        <p:txBody>
          <a:bodyPr wrap="square" rtlCol="0">
            <a:spAutoFit/>
          </a:bodyPr>
          <a:lstStyle/>
          <a:p>
            <a:pPr marL="285750" indent="-285750">
              <a:buFont typeface="Wingdings" panose="05000000000000000000" pitchFamily="2" charset="2"/>
              <a:buChar char="v"/>
            </a:pPr>
            <a:r>
              <a:rPr lang="en-US" sz="3100" b="1" u="sng" dirty="0">
                <a:solidFill>
                  <a:srgbClr val="00B0F0"/>
                </a:solidFill>
                <a:latin typeface="Times New Roman" panose="02020603050405020304" pitchFamily="18" charset="0"/>
                <a:cs typeface="Times New Roman" panose="02020603050405020304" pitchFamily="18" charset="0"/>
              </a:rPr>
              <a:t> Sau </a:t>
            </a:r>
            <a:r>
              <a:rPr lang="en-US" sz="3100" b="1" u="sng" dirty="0" err="1">
                <a:solidFill>
                  <a:srgbClr val="00B0F0"/>
                </a:solidFill>
                <a:latin typeface="Times New Roman" panose="02020603050405020304" pitchFamily="18" charset="0"/>
                <a:cs typeface="Times New Roman" panose="02020603050405020304" pitchFamily="18" charset="0"/>
              </a:rPr>
              <a:t>khi</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làm</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thí</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nghiệm</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trên</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nhận</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xét</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xem</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xương</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cứng</a:t>
            </a:r>
            <a:r>
              <a:rPr lang="en-US" sz="3100" b="1" u="sng" dirty="0">
                <a:solidFill>
                  <a:srgbClr val="00B0F0"/>
                </a:solidFill>
                <a:latin typeface="Times New Roman" panose="02020603050405020304" pitchFamily="18" charset="0"/>
                <a:cs typeface="Times New Roman" panose="02020603050405020304" pitchFamily="18" charset="0"/>
              </a:rPr>
              <a:t> hay </a:t>
            </a:r>
            <a:r>
              <a:rPr lang="en-US" sz="3100" b="1" u="sng" dirty="0" err="1">
                <a:solidFill>
                  <a:srgbClr val="00B0F0"/>
                </a:solidFill>
                <a:latin typeface="Times New Roman" panose="02020603050405020304" pitchFamily="18" charset="0"/>
                <a:cs typeface="Times New Roman" panose="02020603050405020304" pitchFamily="18" charset="0"/>
              </a:rPr>
              <a:t>mềm</a:t>
            </a:r>
            <a:r>
              <a:rPr lang="en-US" sz="3100" b="1" u="sng" dirty="0">
                <a:solidFill>
                  <a:srgbClr val="00B0F0"/>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Xương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mềm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dẻo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uốn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cong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được</a:t>
            </a:r>
            <a:r>
              <a:rPr lang="en-US" sz="3100" dirty="0">
                <a:latin typeface="Times New Roman" panose="02020603050405020304" pitchFamily="18" charset="0"/>
                <a:cs typeface="Times New Roman" panose="02020603050405020304" pitchFamily="18" charset="0"/>
              </a:rPr>
              <a:t> </a:t>
            </a:r>
            <a:r>
              <a:rPr lang="en-US" sz="3100" dirty="0">
                <a:solidFill>
                  <a:srgbClr val="00B0F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40909016"/>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086600" cy="1858962"/>
          </a:xfrm>
        </p:spPr>
        <p:txBody>
          <a:bodyPr>
            <a:noAutofit/>
          </a:bodyPr>
          <a:lstStyle/>
          <a:p>
            <a:pPr algn="l">
              <a:buFont typeface="+mj-lt"/>
              <a:buAutoNum type="romanUcPeriod" startAt="3"/>
            </a:pPr>
            <a:r>
              <a:rPr lang="en-US" sz="3600" b="1" dirty="0">
                <a:solidFill>
                  <a:srgbClr val="FF0000"/>
                </a:solidFill>
                <a:latin typeface="Times New Roman" panose="02020603050405020304" pitchFamily="18" charset="0"/>
                <a:cs typeface="Times New Roman" panose="02020603050405020304" pitchFamily="18" charset="0"/>
              </a:rPr>
              <a:t> THÀNH PHẦN HÓA HỌC VÀ TÍNH CHẤT CỦA XƯƠNG</a:t>
            </a:r>
            <a:br>
              <a:rPr lang="en-US" sz="3600" b="1" dirty="0">
                <a:solidFill>
                  <a:srgbClr val="FF0000"/>
                </a:solidFill>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0" y="1600200"/>
            <a:ext cx="6400800" cy="4525963"/>
          </a:xfrm>
        </p:spPr>
        <p:txBody>
          <a:bodyPr/>
          <a:lstStyle/>
          <a:p>
            <a:pPr marL="0" indent="0">
              <a:buNone/>
            </a:pPr>
            <a:r>
              <a:rPr lang="en-US" b="1" u="sng" dirty="0" err="1">
                <a:solidFill>
                  <a:srgbClr val="00B0F0"/>
                </a:solidFill>
                <a:latin typeface="Times New Roman" panose="02020603050405020304" pitchFamily="18" charset="0"/>
                <a:cs typeface="Times New Roman" panose="02020603050405020304" pitchFamily="18" charset="0"/>
              </a:rPr>
              <a:t>Thí</a:t>
            </a:r>
            <a:r>
              <a:rPr lang="en-US" b="1" u="sng" dirty="0">
                <a:solidFill>
                  <a:srgbClr val="00B0F0"/>
                </a:solidFill>
                <a:latin typeface="Times New Roman" panose="02020603050405020304" pitchFamily="18" charset="0"/>
                <a:cs typeface="Times New Roman" panose="02020603050405020304" pitchFamily="18" charset="0"/>
              </a:rPr>
              <a:t> </a:t>
            </a:r>
            <a:r>
              <a:rPr lang="en-US" b="1" u="sng" dirty="0" err="1">
                <a:solidFill>
                  <a:srgbClr val="00B0F0"/>
                </a:solidFill>
                <a:latin typeface="Times New Roman" panose="02020603050405020304" pitchFamily="18" charset="0"/>
                <a:cs typeface="Times New Roman" panose="02020603050405020304" pitchFamily="18" charset="0"/>
              </a:rPr>
              <a:t>nghiệm</a:t>
            </a:r>
            <a:r>
              <a:rPr lang="en-US" b="1" u="sng" dirty="0">
                <a:solidFill>
                  <a:srgbClr val="00B0F0"/>
                </a:solidFill>
                <a:latin typeface="Times New Roman" panose="02020603050405020304" pitchFamily="18" charset="0"/>
                <a:cs typeface="Times New Roman" panose="02020603050405020304" pitchFamily="18" charset="0"/>
              </a:rPr>
              <a:t> 2:</a:t>
            </a:r>
          </a:p>
          <a:p>
            <a:pPr marL="0" indent="0">
              <a:buNone/>
            </a:pPr>
            <a:endParaRPr lang="en-US" b="1" u="sng" dirty="0">
              <a:solidFill>
                <a:srgbClr val="00B0F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257800" y="2286000"/>
            <a:ext cx="3733800" cy="3908762"/>
          </a:xfrm>
          <a:prstGeom prst="rect">
            <a:avLst/>
          </a:prstGeom>
          <a:noFill/>
        </p:spPr>
        <p:txBody>
          <a:bodyPr wrap="square" rtlCol="0">
            <a:spAutoFit/>
          </a:bodyPr>
          <a:lstStyle/>
          <a:p>
            <a:pPr marL="285750" indent="-285750">
              <a:buFont typeface="Wingdings" panose="05000000000000000000" pitchFamily="2" charset="2"/>
              <a:buChar char="v"/>
            </a:pPr>
            <a:r>
              <a:rPr lang="en-US" sz="3100" b="1" u="sng" dirty="0">
                <a:solidFill>
                  <a:srgbClr val="00B0F0"/>
                </a:solidFill>
                <a:latin typeface="Times New Roman" panose="02020603050405020304" pitchFamily="18" charset="0"/>
                <a:cs typeface="Times New Roman" panose="02020603050405020304" pitchFamily="18" charset="0"/>
              </a:rPr>
              <a:t> Sau </a:t>
            </a:r>
            <a:r>
              <a:rPr lang="en-US" sz="3100" b="1" u="sng" dirty="0" err="1">
                <a:solidFill>
                  <a:srgbClr val="00B0F0"/>
                </a:solidFill>
                <a:latin typeface="Times New Roman" panose="02020603050405020304" pitchFamily="18" charset="0"/>
                <a:cs typeface="Times New Roman" panose="02020603050405020304" pitchFamily="18" charset="0"/>
              </a:rPr>
              <a:t>khi</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làm</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thí</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nghiệm</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trên</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nêu</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nhận</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xét</a:t>
            </a:r>
            <a:r>
              <a:rPr lang="en-US" sz="3100" b="1" u="sng" dirty="0">
                <a:solidFill>
                  <a:srgbClr val="00B0F0"/>
                </a:solidFill>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Ø"/>
            </a:pPr>
            <a:r>
              <a:rPr lang="fr-FR" altLang="en-US" sz="3100" dirty="0" err="1">
                <a:latin typeface="Times New Roman" panose="02020603050405020304" pitchFamily="18" charset="0"/>
                <a:cs typeface="Times New Roman" panose="02020603050405020304" pitchFamily="18" charset="0"/>
              </a:rPr>
              <a:t>Xương</a:t>
            </a:r>
            <a:r>
              <a:rPr lang="fr-FR" altLang="en-US" sz="3100" dirty="0">
                <a:latin typeface="Times New Roman" panose="02020603050405020304" pitchFamily="18" charset="0"/>
                <a:cs typeface="Times New Roman" panose="02020603050405020304" pitchFamily="18" charset="0"/>
              </a:rPr>
              <a:t> </a:t>
            </a:r>
            <a:r>
              <a:rPr lang="fr-FR" altLang="en-US" sz="3100" dirty="0" err="1">
                <a:latin typeface="Times New Roman" panose="02020603050405020304" pitchFamily="18" charset="0"/>
                <a:cs typeface="Times New Roman" panose="02020603050405020304" pitchFamily="18" charset="0"/>
              </a:rPr>
              <a:t>cháy</a:t>
            </a:r>
            <a:r>
              <a:rPr lang="fr-FR" altLang="en-US" sz="3100" dirty="0">
                <a:latin typeface="Times New Roman" panose="02020603050405020304" pitchFamily="18" charset="0"/>
                <a:cs typeface="Times New Roman" panose="02020603050405020304" pitchFamily="18" charset="0"/>
              </a:rPr>
              <a:t> </a:t>
            </a:r>
            <a:r>
              <a:rPr lang="fr-FR" altLang="en-US" sz="3100" dirty="0" err="1">
                <a:latin typeface="Times New Roman" panose="02020603050405020304" pitchFamily="18" charset="0"/>
                <a:cs typeface="Times New Roman" panose="02020603050405020304" pitchFamily="18" charset="0"/>
              </a:rPr>
              <a:t>có</a:t>
            </a:r>
            <a:r>
              <a:rPr lang="fr-FR" altLang="en-US" sz="3100" dirty="0">
                <a:latin typeface="Times New Roman" panose="02020603050405020304" pitchFamily="18" charset="0"/>
                <a:cs typeface="Times New Roman" panose="02020603050405020304" pitchFamily="18" charset="0"/>
              </a:rPr>
              <a:t> </a:t>
            </a:r>
            <a:r>
              <a:rPr lang="fr-FR" altLang="en-US" sz="3100" dirty="0" err="1">
                <a:latin typeface="Times New Roman" panose="02020603050405020304" pitchFamily="18" charset="0"/>
                <a:cs typeface="Times New Roman" panose="02020603050405020304" pitchFamily="18" charset="0"/>
              </a:rPr>
              <a:t>mùi</a:t>
            </a:r>
            <a:r>
              <a:rPr lang="fr-FR" altLang="en-US" sz="3100" dirty="0">
                <a:latin typeface="Times New Roman" panose="02020603050405020304" pitchFamily="18" charset="0"/>
                <a:cs typeface="Times New Roman" panose="02020603050405020304" pitchFamily="18" charset="0"/>
              </a:rPr>
              <a:t> </a:t>
            </a:r>
            <a:r>
              <a:rPr lang="fr-FR" altLang="en-US" sz="3100" dirty="0" err="1">
                <a:latin typeface="Times New Roman" panose="02020603050405020304" pitchFamily="18" charset="0"/>
                <a:cs typeface="Times New Roman" panose="02020603050405020304" pitchFamily="18" charset="0"/>
              </a:rPr>
              <a:t>khét</a:t>
            </a:r>
            <a:r>
              <a:rPr lang="fr-FR" altLang="en-US" sz="3100" dirty="0">
                <a:latin typeface="Times New Roman" panose="02020603050405020304" pitchFamily="18" charset="0"/>
                <a:cs typeface="Times New Roman" panose="02020603050405020304" pitchFamily="18" charset="0"/>
              </a:rPr>
              <a:t>, </a:t>
            </a:r>
            <a:r>
              <a:rPr lang="fr-FR" altLang="en-US" sz="3100" dirty="0" err="1">
                <a:latin typeface="Times New Roman" panose="02020603050405020304" pitchFamily="18" charset="0"/>
                <a:cs typeface="Times New Roman" panose="02020603050405020304" pitchFamily="18" charset="0"/>
              </a:rPr>
              <a:t>đốt</a:t>
            </a:r>
            <a:r>
              <a:rPr lang="fr-FR" altLang="en-US" sz="3100" dirty="0">
                <a:latin typeface="Times New Roman" panose="02020603050405020304" pitchFamily="18" charset="0"/>
                <a:cs typeface="Times New Roman" panose="02020603050405020304" pitchFamily="18" charset="0"/>
              </a:rPr>
              <a:t> </a:t>
            </a:r>
            <a:r>
              <a:rPr lang="fr-FR" altLang="en-US" sz="3100" dirty="0" err="1">
                <a:latin typeface="Times New Roman" panose="02020603050405020304" pitchFamily="18" charset="0"/>
                <a:cs typeface="Times New Roman" panose="02020603050405020304" pitchFamily="18" charset="0"/>
              </a:rPr>
              <a:t>xương</a:t>
            </a:r>
            <a:r>
              <a:rPr lang="fr-FR" altLang="en-US" sz="3100" dirty="0">
                <a:latin typeface="Times New Roman" panose="02020603050405020304" pitchFamily="18" charset="0"/>
                <a:cs typeface="Times New Roman" panose="02020603050405020304" pitchFamily="18" charset="0"/>
              </a:rPr>
              <a:t> </a:t>
            </a:r>
            <a:r>
              <a:rPr lang="fr-FR" altLang="en-US" sz="3100" dirty="0" err="1">
                <a:latin typeface="Times New Roman" panose="02020603050405020304" pitchFamily="18" charset="0"/>
                <a:cs typeface="Times New Roman" panose="02020603050405020304" pitchFamily="18" charset="0"/>
              </a:rPr>
              <a:t>xong</a:t>
            </a:r>
            <a:r>
              <a:rPr lang="fr-FR" altLang="en-US" sz="3100" dirty="0">
                <a:latin typeface="Times New Roman" panose="02020603050405020304" pitchFamily="18" charset="0"/>
                <a:cs typeface="Times New Roman" panose="02020603050405020304" pitchFamily="18" charset="0"/>
              </a:rPr>
              <a:t> </a:t>
            </a:r>
            <a:r>
              <a:rPr lang="fr-FR" altLang="en-US" sz="3100" dirty="0" err="1">
                <a:latin typeface="Times New Roman" panose="02020603050405020304" pitchFamily="18" charset="0"/>
                <a:cs typeface="Times New Roman" panose="02020603050405020304" pitchFamily="18" charset="0"/>
              </a:rPr>
              <a:t>rồi</a:t>
            </a:r>
            <a:r>
              <a:rPr lang="fr-FR" altLang="en-US" sz="3100" dirty="0">
                <a:latin typeface="Times New Roman" panose="02020603050405020304" pitchFamily="18" charset="0"/>
                <a:cs typeface="Times New Roman" panose="02020603050405020304" pitchFamily="18" charset="0"/>
              </a:rPr>
              <a:t> </a:t>
            </a:r>
            <a:r>
              <a:rPr lang="fr-FR" altLang="en-US" sz="3100" dirty="0" err="1">
                <a:latin typeface="Times New Roman" panose="02020603050405020304" pitchFamily="18" charset="0"/>
                <a:cs typeface="Times New Roman" panose="02020603050405020304" pitchFamily="18" charset="0"/>
              </a:rPr>
              <a:t>bóp</a:t>
            </a:r>
            <a:r>
              <a:rPr lang="fr-FR" altLang="en-US" sz="3100" dirty="0">
                <a:latin typeface="Times New Roman" panose="02020603050405020304" pitchFamily="18" charset="0"/>
                <a:cs typeface="Times New Roman" panose="02020603050405020304" pitchFamily="18" charset="0"/>
              </a:rPr>
              <a:t> </a:t>
            </a:r>
            <a:r>
              <a:rPr lang="fr-FR" altLang="en-US" sz="3100" dirty="0" err="1">
                <a:latin typeface="Times New Roman" panose="02020603050405020304" pitchFamily="18" charset="0"/>
                <a:cs typeface="Times New Roman" panose="02020603050405020304" pitchFamily="18" charset="0"/>
              </a:rPr>
              <a:t>thì</a:t>
            </a:r>
            <a:r>
              <a:rPr lang="fr-FR" altLang="en-US" sz="3100" dirty="0">
                <a:latin typeface="Times New Roman" panose="02020603050405020304" pitchFamily="18" charset="0"/>
                <a:cs typeface="Times New Roman" panose="02020603050405020304" pitchFamily="18" charset="0"/>
              </a:rPr>
              <a:t> </a:t>
            </a:r>
            <a:r>
              <a:rPr lang="fr-FR" altLang="en-US" sz="3100" dirty="0" err="1">
                <a:latin typeface="Times New Roman" panose="02020603050405020304" pitchFamily="18" charset="0"/>
                <a:cs typeface="Times New Roman" panose="02020603050405020304" pitchFamily="18" charset="0"/>
              </a:rPr>
              <a:t>thấy</a:t>
            </a:r>
            <a:r>
              <a:rPr lang="fr-FR" altLang="en-US" sz="3100" dirty="0">
                <a:latin typeface="Times New Roman" panose="02020603050405020304" pitchFamily="18" charset="0"/>
                <a:cs typeface="Times New Roman" panose="02020603050405020304" pitchFamily="18" charset="0"/>
              </a:rPr>
              <a:t> </a:t>
            </a:r>
            <a:r>
              <a:rPr lang="fr-FR" altLang="en-US" sz="3100" dirty="0" err="1">
                <a:latin typeface="Times New Roman" panose="02020603050405020304" pitchFamily="18" charset="0"/>
                <a:cs typeface="Times New Roman" panose="02020603050405020304" pitchFamily="18" charset="0"/>
              </a:rPr>
              <a:t>xương</a:t>
            </a:r>
            <a:r>
              <a:rPr lang="fr-FR" altLang="en-US" sz="3100" dirty="0">
                <a:latin typeface="Times New Roman" panose="02020603050405020304" pitchFamily="18" charset="0"/>
                <a:cs typeface="Times New Roman" panose="02020603050405020304" pitchFamily="18" charset="0"/>
              </a:rPr>
              <a:t> </a:t>
            </a:r>
            <a:r>
              <a:rPr lang="fr-FR" altLang="en-US" sz="3100" dirty="0" err="1">
                <a:latin typeface="Times New Roman" panose="02020603050405020304" pitchFamily="18" charset="0"/>
                <a:cs typeface="Times New Roman" panose="02020603050405020304" pitchFamily="18" charset="0"/>
              </a:rPr>
              <a:t>vỡ</a:t>
            </a:r>
            <a:r>
              <a:rPr lang="fr-FR" altLang="en-US" sz="3100" dirty="0">
                <a:latin typeface="Times New Roman" panose="02020603050405020304" pitchFamily="18" charset="0"/>
                <a:cs typeface="Times New Roman" panose="02020603050405020304" pitchFamily="18" charset="0"/>
              </a:rPr>
              <a:t> </a:t>
            </a:r>
            <a:r>
              <a:rPr lang="fr-FR" altLang="en-US" sz="3100" dirty="0" err="1">
                <a:latin typeface="Times New Roman" panose="02020603050405020304" pitchFamily="18" charset="0"/>
                <a:cs typeface="Times New Roman" panose="02020603050405020304" pitchFamily="18" charset="0"/>
              </a:rPr>
              <a:t>vụn</a:t>
            </a:r>
            <a:r>
              <a:rPr lang="fr-FR" altLang="en-US" sz="3100" dirty="0">
                <a:latin typeface="Times New Roman" panose="02020603050405020304" pitchFamily="18" charset="0"/>
                <a:cs typeface="Times New Roman" panose="02020603050405020304" pitchFamily="18" charset="0"/>
              </a:rPr>
              <a:t> ra. </a:t>
            </a:r>
            <a:endParaRPr lang="en-US" sz="3100" dirty="0">
              <a:latin typeface="Times New Roman" panose="02020603050405020304" pitchFamily="18" charset="0"/>
              <a:cs typeface="Times New Roman" panose="02020603050405020304" pitchFamily="18" charset="0"/>
            </a:endParaRPr>
          </a:p>
        </p:txBody>
      </p:sp>
      <p:pic>
        <p:nvPicPr>
          <p:cNvPr id="6" name="Picture 20" descr="Dot_xuong_tren_ngon_lua_den_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305050"/>
            <a:ext cx="312420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141016"/>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Câu</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hỏi</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2286000" y="1600200"/>
            <a:ext cx="6400800" cy="4525963"/>
          </a:xfrm>
        </p:spPr>
        <p:txBody>
          <a:bodyPr>
            <a:noAutofit/>
          </a:bodyPr>
          <a:lstStyle/>
          <a:p>
            <a:pPr>
              <a:buFont typeface="Wingdings" panose="05000000000000000000" pitchFamily="2" charset="2"/>
              <a:buChar char="v"/>
            </a:pP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Từ</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các</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thí</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nghiệm</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trên</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có</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thể</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rút</a:t>
            </a:r>
            <a:r>
              <a:rPr lang="en-US" sz="2800" b="1" u="sng" dirty="0">
                <a:solidFill>
                  <a:srgbClr val="00B0F0"/>
                </a:solidFill>
                <a:latin typeface="Times New Roman" panose="02020603050405020304" pitchFamily="18" charset="0"/>
                <a:cs typeface="Times New Roman" panose="02020603050405020304" pitchFamily="18" charset="0"/>
              </a:rPr>
              <a:t> ra </a:t>
            </a:r>
            <a:r>
              <a:rPr lang="en-US" sz="2800" b="1" u="sng" dirty="0" err="1">
                <a:solidFill>
                  <a:srgbClr val="00B0F0"/>
                </a:solidFill>
                <a:latin typeface="Times New Roman" panose="02020603050405020304" pitchFamily="18" charset="0"/>
                <a:cs typeface="Times New Roman" panose="02020603050405020304" pitchFamily="18" charset="0"/>
              </a:rPr>
              <a:t>kết</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luận</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gì</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về</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thành</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phần</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và</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tính</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chất</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của</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xương</a:t>
            </a:r>
            <a:r>
              <a:rPr lang="en-US" sz="2800" b="1" u="sng" dirty="0">
                <a:solidFill>
                  <a:srgbClr val="00B0F0"/>
                </a:solidFill>
                <a:latin typeface="Times New Roman" panose="02020603050405020304" pitchFamily="18" charset="0"/>
                <a:cs typeface="Times New Roman" panose="02020603050405020304" pitchFamily="18" charset="0"/>
              </a:rPr>
              <a:t> ?</a:t>
            </a:r>
            <a:endParaRPr lang="en-US" sz="28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canxi</a:t>
            </a:r>
            <a:r>
              <a:rPr lang="en-US" sz="28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a:t>
            </a:r>
          </a:p>
          <a:p>
            <a:pPr marL="0" indent="0">
              <a:buNone/>
            </a:pPr>
            <a:endParaRPr lang="en-US" sz="2800" b="1" u="sng" dirty="0">
              <a:latin typeface="Times New Roman" panose="02020603050405020304" pitchFamily="18" charset="0"/>
              <a:cs typeface="Times New Roman" panose="02020603050405020304" pitchFamily="18" charset="0"/>
            </a:endParaRPr>
          </a:p>
        </p:txBody>
      </p:sp>
      <p:sp>
        <p:nvSpPr>
          <p:cNvPr id="4" name="Flowchart: Merge 3"/>
          <p:cNvSpPr/>
          <p:nvPr/>
        </p:nvSpPr>
        <p:spPr>
          <a:xfrm>
            <a:off x="6019800" y="533400"/>
            <a:ext cx="762000" cy="533400"/>
          </a:xfrm>
          <a:prstGeom prst="flowChartMerg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626634"/>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latin typeface="Times New Roman" panose="02020603050405020304" pitchFamily="18" charset="0"/>
                <a:cs typeface="Times New Roman" panose="02020603050405020304" pitchFamily="18" charset="0"/>
              </a:rPr>
              <a:t>      KẾT LUẬN</a:t>
            </a:r>
          </a:p>
        </p:txBody>
      </p:sp>
      <p:sp>
        <p:nvSpPr>
          <p:cNvPr id="4" name="Horizontal Scroll 3"/>
          <p:cNvSpPr/>
          <p:nvPr/>
        </p:nvSpPr>
        <p:spPr>
          <a:xfrm>
            <a:off x="2286000" y="1600200"/>
            <a:ext cx="6400800" cy="4191000"/>
          </a:xfrm>
          <a:prstGeom prst="horizontalScroll">
            <a:avLst/>
          </a:prstGeom>
          <a:gradFill>
            <a:gsLst>
              <a:gs pos="0">
                <a:srgbClr val="F0FF27"/>
              </a:gs>
              <a:gs pos="50000">
                <a:srgbClr val="F0FF27">
                  <a:lumMod val="71000"/>
                  <a:lumOff val="29000"/>
                </a:srgbClr>
              </a:gs>
              <a:gs pos="10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a:off x="3124200" y="2133600"/>
            <a:ext cx="5105400" cy="353943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Xương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hữu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gọi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cốt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canxi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cốt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mềm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dẻo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cốt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tuổi</a:t>
            </a:r>
            <a:r>
              <a:rPr lang="en-US" sz="2800" b="1" dirty="0">
                <a:latin typeface="Times New Roman" panose="02020603050405020304" pitchFamily="18" charset="0"/>
                <a:cs typeface="Times New Roman" panose="02020603050405020304" pitchFamily="18" charset="0"/>
              </a:rPr>
              <a:t>).</a:t>
            </a:r>
          </a:p>
          <a:p>
            <a:pPr algn="ct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79538631"/>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a:solidFill>
                  <a:srgbClr val="FF0000"/>
                </a:solidFill>
                <a:latin typeface="Times New Roman" panose="02020603050405020304" pitchFamily="18" charset="0"/>
                <a:cs typeface="Times New Roman" panose="02020603050405020304" pitchFamily="18" charset="0"/>
              </a:rPr>
              <a:t>       Tổng kết</a:t>
            </a:r>
          </a:p>
        </p:txBody>
      </p:sp>
      <p:sp>
        <p:nvSpPr>
          <p:cNvPr id="3" name="Content Placeholder 2"/>
          <p:cNvSpPr>
            <a:spLocks noGrp="1"/>
          </p:cNvSpPr>
          <p:nvPr>
            <p:ph idx="1"/>
          </p:nvPr>
        </p:nvSpPr>
        <p:spPr>
          <a:xfrm>
            <a:off x="2286000" y="1600200"/>
            <a:ext cx="6400800" cy="5257800"/>
          </a:xfrm>
        </p:spPr>
        <p:txBody>
          <a:bodyPr>
            <a:normAutofit fontScale="85000" lnSpcReduction="10000"/>
          </a:bodyPr>
          <a:lstStyle/>
          <a:p>
            <a:pPr>
              <a:spcBef>
                <a:spcPts val="0"/>
              </a:spcBef>
              <a:buFont typeface="Wingdings" panose="05000000000000000000" pitchFamily="2" charset="2"/>
              <a:buChar char="Ø"/>
              <a:defRPr/>
            </a:pPr>
            <a:r>
              <a:rPr lang="vi-VN" dirty="0">
                <a:latin typeface="Times New Roman" panose="02020603050405020304" pitchFamily="18" charset="0"/>
                <a:cs typeface="Times New Roman" panose="02020603050405020304" pitchFamily="18" charset="0"/>
              </a:rPr>
              <a:t>Xương có cấu tạo gồm màng xương, mô xương cứng và mô xương xốp.</a:t>
            </a:r>
          </a:p>
          <a:p>
            <a:pPr>
              <a:spcBef>
                <a:spcPts val="0"/>
              </a:spcBef>
              <a:buFont typeface="Wingdings" panose="05000000000000000000" pitchFamily="2" charset="2"/>
              <a:buChar char="Ø"/>
              <a:defRPr/>
            </a:pPr>
            <a:r>
              <a:rPr lang="vi-VN" dirty="0">
                <a:latin typeface="Times New Roman" panose="02020603050405020304" pitchFamily="18" charset="0"/>
                <a:cs typeface="Times New Roman" panose="02020603050405020304" pitchFamily="18" charset="0"/>
              </a:rPr>
              <a:t>Xương dài có cấu trúc hình ống, mô xương xốp ở hai đầu xương, trong xương chứa tủy đỏ là nơi sản sinh hồng cầu , khoang xương chứa tủy đỏ (ở trẻ em) hoặc tủy vàng (ở người lớn). </a:t>
            </a:r>
            <a:endParaRPr lang="en-US" dirty="0">
              <a:latin typeface="Times New Roman" panose="02020603050405020304" pitchFamily="18" charset="0"/>
              <a:cs typeface="Times New Roman" panose="02020603050405020304" pitchFamily="18" charset="0"/>
            </a:endParaRPr>
          </a:p>
          <a:p>
            <a:pPr>
              <a:lnSpc>
                <a:spcPct val="90000"/>
              </a:lnSpc>
              <a:spcBef>
                <a:spcPts val="0"/>
              </a:spcBef>
              <a:buFont typeface="Wingdings" panose="05000000000000000000" pitchFamily="2" charset="2"/>
              <a:buChar char="Ø"/>
              <a:defRPr/>
            </a:pPr>
            <a:r>
              <a:rPr lang="vi-VN" altLang="en-US" dirty="0">
                <a:latin typeface="Times New Roman" panose="02020603050405020304" pitchFamily="18" charset="0"/>
                <a:cs typeface="Times New Roman" panose="02020603050405020304" pitchFamily="18" charset="0"/>
              </a:rPr>
              <a:t>Xương gồm 2 thành phần chính là cốt giao</a:t>
            </a: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muối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khoáng</a:t>
            </a:r>
            <a:r>
              <a:rPr lang="en-US" altLang="en-US" dirty="0">
                <a:latin typeface="Times New Roman" panose="02020603050405020304" pitchFamily="18" charset="0"/>
                <a:cs typeface="Times New Roman" panose="02020603050405020304" pitchFamily="18" charset="0"/>
                <a:sym typeface="Wingdings" pitchFamily="2" charset="2"/>
              </a:rPr>
              <a:t>. </a:t>
            </a:r>
            <a:r>
              <a:rPr lang="en-US" altLang="en-US" dirty="0" err="1">
                <a:latin typeface="Times New Roman" panose="02020603050405020304" pitchFamily="18" charset="0"/>
                <a:cs typeface="Times New Roman" panose="02020603050405020304" pitchFamily="18" charset="0"/>
                <a:sym typeface="Wingdings" pitchFamily="2" charset="2"/>
              </a:rPr>
              <a:t>Sự</a:t>
            </a:r>
            <a:r>
              <a:rPr lang="en-US" altLang="en-US" dirty="0">
                <a:latin typeface="Times New Roman" panose="02020603050405020304" pitchFamily="18" charset="0"/>
                <a:cs typeface="Times New Roman" panose="02020603050405020304" pitchFamily="18" charset="0"/>
                <a:sym typeface="Wingdings" pitchFamily="2" charset="2"/>
              </a:rPr>
              <a:t> </a:t>
            </a:r>
            <a:r>
              <a:rPr lang="en-US" altLang="en-US" dirty="0" err="1">
                <a:latin typeface="Times New Roman" panose="02020603050405020304" pitchFamily="18" charset="0"/>
                <a:cs typeface="Times New Roman" panose="02020603050405020304" pitchFamily="18" charset="0"/>
                <a:sym typeface="Wingdings" pitchFamily="2" charset="2"/>
              </a:rPr>
              <a:t>kết</a:t>
            </a:r>
            <a:r>
              <a:rPr lang="en-US" altLang="en-US" dirty="0">
                <a:latin typeface="Times New Roman" panose="02020603050405020304" pitchFamily="18" charset="0"/>
                <a:cs typeface="Times New Roman" panose="02020603050405020304" pitchFamily="18" charset="0"/>
                <a:sym typeface="Wingdings" pitchFamily="2" charset="2"/>
              </a:rPr>
              <a:t> </a:t>
            </a:r>
            <a:r>
              <a:rPr lang="en-US" altLang="en-US" dirty="0" err="1">
                <a:latin typeface="Times New Roman" panose="02020603050405020304" pitchFamily="18" charset="0"/>
                <a:cs typeface="Times New Roman" panose="02020603050405020304" pitchFamily="18" charset="0"/>
                <a:sym typeface="Wingdings" pitchFamily="2" charset="2"/>
              </a:rPr>
              <a:t>hợp</a:t>
            </a:r>
            <a:r>
              <a:rPr lang="en-US" altLang="en-US" dirty="0">
                <a:latin typeface="Times New Roman" panose="02020603050405020304" pitchFamily="18" charset="0"/>
                <a:cs typeface="Times New Roman" panose="02020603050405020304" pitchFamily="18" charset="0"/>
                <a:sym typeface="Wingdings" pitchFamily="2" charset="2"/>
              </a:rPr>
              <a:t> </a:t>
            </a:r>
            <a:r>
              <a:rPr lang="en-US" altLang="en-US" dirty="0" err="1">
                <a:latin typeface="Times New Roman" panose="02020603050405020304" pitchFamily="18" charset="0"/>
                <a:cs typeface="Times New Roman" panose="02020603050405020304" pitchFamily="18" charset="0"/>
                <a:sym typeface="Wingdings" pitchFamily="2" charset="2"/>
              </a:rPr>
              <a:t>của</a:t>
            </a:r>
            <a:r>
              <a:rPr lang="en-US" altLang="en-US" dirty="0">
                <a:latin typeface="Times New Roman" panose="02020603050405020304" pitchFamily="18" charset="0"/>
                <a:cs typeface="Times New Roman" panose="02020603050405020304" pitchFamily="18" charset="0"/>
                <a:sym typeface="Wingdings" pitchFamily="2" charset="2"/>
              </a:rPr>
              <a:t> 2 </a:t>
            </a:r>
            <a:r>
              <a:rPr lang="en-US" altLang="en-US" dirty="0" err="1">
                <a:latin typeface="Times New Roman" panose="02020603050405020304" pitchFamily="18" charset="0"/>
                <a:cs typeface="Times New Roman" panose="02020603050405020304" pitchFamily="18" charset="0"/>
                <a:sym typeface="Wingdings" pitchFamily="2" charset="2"/>
              </a:rPr>
              <a:t>thành</a:t>
            </a:r>
            <a:r>
              <a:rPr lang="en-US" altLang="en-US" dirty="0">
                <a:latin typeface="Times New Roman" panose="02020603050405020304" pitchFamily="18" charset="0"/>
                <a:cs typeface="Times New Roman" panose="02020603050405020304" pitchFamily="18" charset="0"/>
                <a:sym typeface="Wingdings" pitchFamily="2" charset="2"/>
              </a:rPr>
              <a:t> </a:t>
            </a:r>
            <a:r>
              <a:rPr lang="en-US" altLang="en-US" dirty="0" err="1">
                <a:latin typeface="Times New Roman" panose="02020603050405020304" pitchFamily="18" charset="0"/>
                <a:cs typeface="Times New Roman" panose="02020603050405020304" pitchFamily="18" charset="0"/>
                <a:sym typeface="Wingdings" pitchFamily="2" charset="2"/>
              </a:rPr>
              <a:t>phần</a:t>
            </a:r>
            <a:r>
              <a:rPr lang="en-US" altLang="en-US" dirty="0">
                <a:latin typeface="Times New Roman" panose="02020603050405020304" pitchFamily="18" charset="0"/>
                <a:cs typeface="Times New Roman" panose="02020603050405020304" pitchFamily="18" charset="0"/>
                <a:sym typeface="Wingdings" pitchFamily="2" charset="2"/>
              </a:rPr>
              <a:t> </a:t>
            </a:r>
            <a:r>
              <a:rPr lang="en-US" altLang="en-US" dirty="0" err="1">
                <a:latin typeface="Times New Roman" panose="02020603050405020304" pitchFamily="18" charset="0"/>
                <a:cs typeface="Times New Roman" panose="02020603050405020304" pitchFamily="18" charset="0"/>
                <a:sym typeface="Wingdings" pitchFamily="2" charset="2"/>
              </a:rPr>
              <a:t>này</a:t>
            </a:r>
            <a:r>
              <a:rPr lang="en-US" altLang="en-US" dirty="0">
                <a:latin typeface="Times New Roman" panose="02020603050405020304" pitchFamily="18" charset="0"/>
                <a:cs typeface="Times New Roman" panose="02020603050405020304" pitchFamily="18" charset="0"/>
                <a:sym typeface="Wingdings" pitchFamily="2" charset="2"/>
              </a:rPr>
              <a:t> </a:t>
            </a:r>
            <a:r>
              <a:rPr lang="en-US" altLang="en-US" dirty="0" err="1">
                <a:latin typeface="Times New Roman" panose="02020603050405020304" pitchFamily="18" charset="0"/>
                <a:cs typeface="Times New Roman" panose="02020603050405020304" pitchFamily="18" charset="0"/>
                <a:sym typeface="Wingdings" pitchFamily="2" charset="2"/>
              </a:rPr>
              <a:t>làm</a:t>
            </a:r>
            <a:r>
              <a:rPr lang="en-US" altLang="en-US" dirty="0">
                <a:latin typeface="Times New Roman" panose="02020603050405020304" pitchFamily="18" charset="0"/>
                <a:cs typeface="Times New Roman" panose="02020603050405020304" pitchFamily="18" charset="0"/>
                <a:sym typeface="Wingdings" pitchFamily="2" charset="2"/>
              </a:rPr>
              <a:t> </a:t>
            </a:r>
            <a:r>
              <a:rPr lang="en-US" altLang="en-US" dirty="0" err="1">
                <a:latin typeface="Times New Roman" panose="02020603050405020304" pitchFamily="18" charset="0"/>
                <a:cs typeface="Times New Roman" panose="02020603050405020304" pitchFamily="18" charset="0"/>
                <a:sym typeface="Wingdings" pitchFamily="2" charset="2"/>
              </a:rPr>
              <a:t>cho</a:t>
            </a:r>
            <a:r>
              <a:rPr lang="en-US" altLang="en-US" dirty="0">
                <a:latin typeface="Times New Roman" panose="02020603050405020304" pitchFamily="18" charset="0"/>
                <a:cs typeface="Times New Roman" panose="02020603050405020304" pitchFamily="18" charset="0"/>
                <a:sym typeface="Wingdings" pitchFamily="2" charset="2"/>
              </a:rPr>
              <a:t> </a:t>
            </a:r>
            <a:r>
              <a:rPr lang="en-US" altLang="en-US" dirty="0" err="1">
                <a:latin typeface="Times New Roman" panose="02020603050405020304" pitchFamily="18" charset="0"/>
                <a:cs typeface="Times New Roman" panose="02020603050405020304" pitchFamily="18" charset="0"/>
                <a:sym typeface="Wingdings" pitchFamily="2" charset="2"/>
              </a:rPr>
              <a:t>xương</a:t>
            </a:r>
            <a:r>
              <a:rPr lang="en-US" altLang="en-US" dirty="0">
                <a:latin typeface="Times New Roman" panose="02020603050405020304" pitchFamily="18" charset="0"/>
                <a:cs typeface="Times New Roman" panose="02020603050405020304" pitchFamily="18" charset="0"/>
                <a:sym typeface="Wingdings" pitchFamily="2" charset="2"/>
              </a:rPr>
              <a:t> </a:t>
            </a:r>
            <a:r>
              <a:rPr lang="en-US" altLang="en-US" dirty="0" err="1">
                <a:latin typeface="Times New Roman" panose="02020603050405020304" pitchFamily="18" charset="0"/>
                <a:cs typeface="Times New Roman" panose="02020603050405020304" pitchFamily="18" charset="0"/>
                <a:sym typeface="Wingdings" pitchFamily="2" charset="2"/>
              </a:rPr>
              <a:t>bền</a:t>
            </a:r>
            <a:r>
              <a:rPr lang="en-US" altLang="en-US" dirty="0">
                <a:latin typeface="Times New Roman" panose="02020603050405020304" pitchFamily="18" charset="0"/>
                <a:cs typeface="Times New Roman" panose="02020603050405020304" pitchFamily="18" charset="0"/>
                <a:sym typeface="Wingdings" pitchFamily="2" charset="2"/>
              </a:rPr>
              <a:t> </a:t>
            </a:r>
            <a:r>
              <a:rPr lang="en-US" altLang="en-US" dirty="0" err="1">
                <a:latin typeface="Times New Roman" panose="02020603050405020304" pitchFamily="18" charset="0"/>
                <a:cs typeface="Times New Roman" panose="02020603050405020304" pitchFamily="18" charset="0"/>
                <a:sym typeface="Wingdings" pitchFamily="2" charset="2"/>
              </a:rPr>
              <a:t>chắc</a:t>
            </a:r>
            <a:r>
              <a:rPr lang="en-US" altLang="en-US" dirty="0">
                <a:latin typeface="Times New Roman" panose="02020603050405020304" pitchFamily="18" charset="0"/>
                <a:cs typeface="Times New Roman" panose="02020603050405020304" pitchFamily="18" charset="0"/>
                <a:sym typeface="Wingdings" pitchFamily="2" charset="2"/>
              </a:rPr>
              <a:t> </a:t>
            </a:r>
            <a:r>
              <a:rPr lang="en-US" altLang="en-US" dirty="0" err="1">
                <a:latin typeface="Times New Roman" panose="02020603050405020304" pitchFamily="18" charset="0"/>
                <a:cs typeface="Times New Roman" panose="02020603050405020304" pitchFamily="18" charset="0"/>
                <a:sym typeface="Wingdings" pitchFamily="2" charset="2"/>
              </a:rPr>
              <a:t>và</a:t>
            </a:r>
            <a:r>
              <a:rPr lang="en-US" altLang="en-US" dirty="0">
                <a:latin typeface="Times New Roman" panose="02020603050405020304" pitchFamily="18" charset="0"/>
                <a:cs typeface="Times New Roman" panose="02020603050405020304" pitchFamily="18" charset="0"/>
                <a:sym typeface="Wingdings" pitchFamily="2" charset="2"/>
              </a:rPr>
              <a:t> </a:t>
            </a:r>
            <a:r>
              <a:rPr lang="en-US" altLang="en-US" dirty="0" err="1">
                <a:latin typeface="Times New Roman" panose="02020603050405020304" pitchFamily="18" charset="0"/>
                <a:cs typeface="Times New Roman" panose="02020603050405020304" pitchFamily="18" charset="0"/>
                <a:sym typeface="Wingdings" pitchFamily="2" charset="2"/>
              </a:rPr>
              <a:t>có</a:t>
            </a:r>
            <a:r>
              <a:rPr lang="en-US" altLang="en-US" dirty="0">
                <a:latin typeface="Times New Roman" panose="02020603050405020304" pitchFamily="18" charset="0"/>
                <a:cs typeface="Times New Roman" panose="02020603050405020304" pitchFamily="18" charset="0"/>
                <a:sym typeface="Wingdings" pitchFamily="2" charset="2"/>
              </a:rPr>
              <a:t> </a:t>
            </a:r>
            <a:r>
              <a:rPr lang="en-US" altLang="en-US" dirty="0" err="1">
                <a:latin typeface="Times New Roman" panose="02020603050405020304" pitchFamily="18" charset="0"/>
                <a:cs typeface="Times New Roman" panose="02020603050405020304" pitchFamily="18" charset="0"/>
                <a:sym typeface="Wingdings" pitchFamily="2" charset="2"/>
              </a:rPr>
              <a:t>tính</a:t>
            </a:r>
            <a:r>
              <a:rPr lang="en-US" altLang="en-US" dirty="0">
                <a:latin typeface="Times New Roman" panose="02020603050405020304" pitchFamily="18" charset="0"/>
                <a:cs typeface="Times New Roman" panose="02020603050405020304" pitchFamily="18" charset="0"/>
                <a:sym typeface="Wingdings" pitchFamily="2" charset="2"/>
              </a:rPr>
              <a:t> </a:t>
            </a:r>
            <a:r>
              <a:rPr lang="en-US" altLang="en-US" dirty="0" err="1">
                <a:latin typeface="Times New Roman" panose="02020603050405020304" pitchFamily="18" charset="0"/>
                <a:cs typeface="Times New Roman" panose="02020603050405020304" pitchFamily="18" charset="0"/>
                <a:sym typeface="Wingdings" pitchFamily="2" charset="2"/>
              </a:rPr>
              <a:t>mềm</a:t>
            </a:r>
            <a:r>
              <a:rPr lang="en-US" altLang="en-US" dirty="0">
                <a:latin typeface="Times New Roman" panose="02020603050405020304" pitchFamily="18" charset="0"/>
                <a:cs typeface="Times New Roman" panose="02020603050405020304" pitchFamily="18" charset="0"/>
                <a:sym typeface="Wingdings" pitchFamily="2" charset="2"/>
              </a:rPr>
              <a:t> </a:t>
            </a:r>
            <a:r>
              <a:rPr lang="en-US" altLang="en-US" dirty="0" err="1">
                <a:latin typeface="Times New Roman" panose="02020603050405020304" pitchFamily="18" charset="0"/>
                <a:cs typeface="Times New Roman" panose="02020603050405020304" pitchFamily="18" charset="0"/>
                <a:sym typeface="Wingdings" pitchFamily="2" charset="2"/>
              </a:rPr>
              <a:t>dẻo</a:t>
            </a:r>
            <a:r>
              <a:rPr lang="en-US" altLang="en-US" dirty="0">
                <a:latin typeface="Times New Roman" panose="02020603050405020304" pitchFamily="18" charset="0"/>
                <a:cs typeface="Times New Roman" panose="02020603050405020304" pitchFamily="18" charset="0"/>
                <a:sym typeface="Wingdings" pitchFamily="2" charset="2"/>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Xương</a:t>
            </a:r>
            <a:r>
              <a:rPr lang="en-US" dirty="0">
                <a:latin typeface="Times New Roman" panose="02020603050405020304" pitchFamily="18" charset="0"/>
                <a:cs typeface="Times New Roman" panose="02020603050405020304" pitchFamily="18" charset="0"/>
              </a:rPr>
              <a:t> to ra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nhờ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trưởng</a:t>
            </a:r>
            <a:r>
              <a:rPr lang="en-US" dirty="0">
                <a:latin typeface="Times New Roman" panose="02020603050405020304" pitchFamily="18" charset="0"/>
                <a:cs typeface="Times New Roman" panose="02020603050405020304" pitchFamily="18" charset="0"/>
              </a:rPr>
              <a:t>.</a:t>
            </a:r>
          </a:p>
          <a:p>
            <a:pPr>
              <a:defRPr/>
            </a:pPr>
            <a:endParaRPr lang="en-US" dirty="0">
              <a:latin typeface="Times New Roman" panose="02020603050405020304" pitchFamily="18" charset="0"/>
              <a:cs typeface="Times New Roman" panose="02020603050405020304" pitchFamily="18" charset="0"/>
            </a:endParaRPr>
          </a:p>
          <a:p>
            <a:pPr>
              <a:defRPr/>
            </a:pPr>
            <a:endParaRPr lang="vi-VN"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317288"/>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a:solidFill>
                  <a:srgbClr val="FF0000"/>
                </a:solidFill>
                <a:latin typeface="Times New Roman" panose="02020603050405020304" pitchFamily="18" charset="0"/>
                <a:cs typeface="Times New Roman" panose="02020603050405020304" pitchFamily="18" charset="0"/>
              </a:rPr>
              <a:t>Bài tập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410060"/>
              </p:ext>
            </p:extLst>
          </p:nvPr>
        </p:nvGraphicFramePr>
        <p:xfrm>
          <a:off x="1143000" y="1491972"/>
          <a:ext cx="6858000" cy="5029199"/>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718457">
                <a:tc>
                  <a:txBody>
                    <a:bodyPr/>
                    <a:lstStyle/>
                    <a:p>
                      <a:pPr algn="ctr"/>
                      <a:r>
                        <a:rPr lang="en-US" dirty="0" err="1">
                          <a:solidFill>
                            <a:srgbClr val="FF0000"/>
                          </a:solidFill>
                          <a:latin typeface="Times New Roman" panose="02020603050405020304" pitchFamily="18" charset="0"/>
                          <a:cs typeface="Times New Roman" panose="02020603050405020304" pitchFamily="18" charset="0"/>
                        </a:rPr>
                        <a:t>Các</a:t>
                      </a:r>
                      <a:r>
                        <a:rPr lang="en-US" baseline="0" dirty="0">
                          <a:solidFill>
                            <a:srgbClr val="FF0000"/>
                          </a:solidFill>
                          <a:latin typeface="Times New Roman" panose="02020603050405020304" pitchFamily="18" charset="0"/>
                          <a:cs typeface="Times New Roman" panose="02020603050405020304" pitchFamily="18" charset="0"/>
                        </a:rPr>
                        <a:t> </a:t>
                      </a:r>
                      <a:r>
                        <a:rPr lang="en-US" baseline="0" dirty="0" err="1">
                          <a:solidFill>
                            <a:srgbClr val="FF0000"/>
                          </a:solidFill>
                          <a:latin typeface="Times New Roman" panose="02020603050405020304" pitchFamily="18" charset="0"/>
                          <a:cs typeface="Times New Roman" panose="02020603050405020304" pitchFamily="18" charset="0"/>
                        </a:rPr>
                        <a:t>phần</a:t>
                      </a:r>
                      <a:r>
                        <a:rPr lang="en-US" baseline="0" dirty="0">
                          <a:solidFill>
                            <a:srgbClr val="FF0000"/>
                          </a:solidFill>
                          <a:latin typeface="Times New Roman" panose="02020603050405020304" pitchFamily="18" charset="0"/>
                          <a:cs typeface="Times New Roman" panose="02020603050405020304" pitchFamily="18" charset="0"/>
                        </a:rPr>
                        <a:t> </a:t>
                      </a:r>
                      <a:r>
                        <a:rPr lang="en-US" baseline="0" dirty="0" err="1">
                          <a:solidFill>
                            <a:srgbClr val="FF0000"/>
                          </a:solidFill>
                          <a:latin typeface="Times New Roman" panose="02020603050405020304" pitchFamily="18" charset="0"/>
                          <a:cs typeface="Times New Roman" panose="02020603050405020304" pitchFamily="18" charset="0"/>
                        </a:rPr>
                        <a:t>của</a:t>
                      </a:r>
                      <a:r>
                        <a:rPr lang="en-US" baseline="0" dirty="0">
                          <a:solidFill>
                            <a:srgbClr val="FF0000"/>
                          </a:solidFill>
                          <a:latin typeface="Times New Roman" panose="02020603050405020304" pitchFamily="18" charset="0"/>
                          <a:cs typeface="Times New Roman" panose="02020603050405020304" pitchFamily="18" charset="0"/>
                        </a:rPr>
                        <a:t> </a:t>
                      </a:r>
                      <a:r>
                        <a:rPr lang="en-US" baseline="0" dirty="0" err="1">
                          <a:solidFill>
                            <a:srgbClr val="FF0000"/>
                          </a:solidFill>
                          <a:latin typeface="Times New Roman" panose="02020603050405020304" pitchFamily="18" charset="0"/>
                          <a:cs typeface="Times New Roman" panose="02020603050405020304" pitchFamily="18" charset="0"/>
                        </a:rPr>
                        <a:t>xương</a:t>
                      </a:r>
                      <a:endParaRPr lang="en-US"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solidFill>
                            <a:srgbClr val="FF0000"/>
                          </a:solidFill>
                          <a:latin typeface="Times New Roman" panose="02020603050405020304" pitchFamily="18" charset="0"/>
                          <a:cs typeface="Times New Roman" panose="02020603050405020304" pitchFamily="18" charset="0"/>
                        </a:rPr>
                        <a:t>Trả</a:t>
                      </a:r>
                      <a:r>
                        <a:rPr lang="en-US" baseline="0">
                          <a:solidFill>
                            <a:srgbClr val="FF0000"/>
                          </a:solidFill>
                          <a:latin typeface="Times New Roman" panose="02020603050405020304" pitchFamily="18" charset="0"/>
                          <a:cs typeface="Times New Roman" panose="02020603050405020304" pitchFamily="18" charset="0"/>
                        </a:rPr>
                        <a:t> lời: </a:t>
                      </a:r>
                    </a:p>
                    <a:p>
                      <a:pPr algn="ctr"/>
                      <a:r>
                        <a:rPr lang="en-US" baseline="0">
                          <a:solidFill>
                            <a:srgbClr val="FF0000"/>
                          </a:solidFill>
                          <a:latin typeface="Times New Roman" panose="02020603050405020304" pitchFamily="18" charset="0"/>
                          <a:cs typeface="Times New Roman" panose="02020603050405020304" pitchFamily="18" charset="0"/>
                        </a:rPr>
                        <a:t>Chức năng phù hợp</a:t>
                      </a:r>
                      <a:endParaRPr lang="en-US">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solidFill>
                            <a:srgbClr val="FF0000"/>
                          </a:solidFill>
                          <a:latin typeface="Times New Roman" panose="02020603050405020304" pitchFamily="18" charset="0"/>
                          <a:cs typeface="Times New Roman" panose="02020603050405020304" pitchFamily="18" charset="0"/>
                        </a:rPr>
                        <a:t>Chức</a:t>
                      </a:r>
                      <a:r>
                        <a:rPr lang="en-US" baseline="0">
                          <a:solidFill>
                            <a:srgbClr val="FF0000"/>
                          </a:solidFill>
                          <a:latin typeface="Times New Roman" panose="02020603050405020304" pitchFamily="18" charset="0"/>
                          <a:cs typeface="Times New Roman" panose="02020603050405020304" pitchFamily="18" charset="0"/>
                        </a:rPr>
                        <a:t> năng</a:t>
                      </a:r>
                      <a:endParaRPr lang="en-US">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18457">
                <a:tc>
                  <a:txBody>
                    <a:bodyPr/>
                    <a:lstStyle/>
                    <a:p>
                      <a:pPr algn="ct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Sụn</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đầu</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xương</a:t>
                      </a:r>
                      <a:endParaRPr lang="en-US"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cầu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chứa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mỡ</a:t>
                      </a:r>
                      <a:r>
                        <a:rPr lang="en-US" baseline="0" dirty="0">
                          <a:latin typeface="Times New Roman" panose="02020603050405020304" pitchFamily="18" charset="0"/>
                          <a:cs typeface="Times New Roman" panose="02020603050405020304" pitchFamily="18" charset="0"/>
                        </a:rPr>
                        <a:t> ở </a:t>
                      </a:r>
                      <a:r>
                        <a:rPr lang="en-US" baseline="0" dirty="0" err="1">
                          <a:latin typeface="Times New Roman" panose="02020603050405020304" pitchFamily="18" charset="0"/>
                          <a:cs typeface="Times New Roman" panose="02020603050405020304" pitchFamily="18" charset="0"/>
                        </a:rPr>
                        <a:t>người</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già</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18457">
                <a:tc>
                  <a:txBody>
                    <a:bodyPr/>
                    <a:lstStyle/>
                    <a:p>
                      <a:pPr algn="ctr"/>
                      <a:r>
                        <a:rPr lang="en-US" b="1">
                          <a:latin typeface="Times New Roman" panose="02020603050405020304" pitchFamily="18" charset="0"/>
                          <a:cs typeface="Times New Roman" panose="02020603050405020304" pitchFamily="18" charset="0"/>
                        </a:rPr>
                        <a:t>2. Sụn</a:t>
                      </a:r>
                      <a:r>
                        <a:rPr lang="en-US" b="1" baseline="0">
                          <a:latin typeface="Times New Roman" panose="02020603050405020304" pitchFamily="18" charset="0"/>
                          <a:cs typeface="Times New Roman" panose="02020603050405020304" pitchFamily="18" charset="0"/>
                        </a:rPr>
                        <a:t> tăng trưởng</a:t>
                      </a:r>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atin typeface="Times New Roman" panose="02020603050405020304" pitchFamily="18" charset="0"/>
                          <a:cs typeface="Times New Roman" panose="02020603050405020304" pitchFamily="18" charset="0"/>
                        </a:rPr>
                        <a:t>b) Giảm</a:t>
                      </a:r>
                      <a:r>
                        <a:rPr lang="en-US" baseline="0">
                          <a:latin typeface="Times New Roman" panose="02020603050405020304" pitchFamily="18" charset="0"/>
                          <a:cs typeface="Times New Roman" panose="02020603050405020304" pitchFamily="18" charset="0"/>
                        </a:rPr>
                        <a:t> ma sát trong khớp</a:t>
                      </a:r>
                      <a:endParaRPr lang="en-US">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8457">
                <a:tc>
                  <a:txBody>
                    <a:bodyPr/>
                    <a:lstStyle/>
                    <a:p>
                      <a:pPr algn="ctr"/>
                      <a:r>
                        <a:rPr lang="en-US" b="1">
                          <a:latin typeface="Times New Roman" panose="02020603050405020304" pitchFamily="18" charset="0"/>
                          <a:cs typeface="Times New Roman" panose="02020603050405020304" pitchFamily="18" charset="0"/>
                        </a:rPr>
                        <a:t>3. Mô</a:t>
                      </a:r>
                      <a:r>
                        <a:rPr lang="en-US" b="1" baseline="0">
                          <a:latin typeface="Times New Roman" panose="02020603050405020304" pitchFamily="18" charset="0"/>
                          <a:cs typeface="Times New Roman" panose="02020603050405020304" pitchFamily="18" charset="0"/>
                        </a:rPr>
                        <a:t> xương xốp </a:t>
                      </a:r>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atin typeface="Times New Roman" panose="02020603050405020304" pitchFamily="18" charset="0"/>
                          <a:cs typeface="Times New Roman" panose="02020603050405020304" pitchFamily="18" charset="0"/>
                        </a:rPr>
                        <a:t>c) Xương</a:t>
                      </a:r>
                      <a:r>
                        <a:rPr lang="en-US" baseline="0">
                          <a:latin typeface="Times New Roman" panose="02020603050405020304" pitchFamily="18" charset="0"/>
                          <a:cs typeface="Times New Roman" panose="02020603050405020304" pitchFamily="18" charset="0"/>
                        </a:rPr>
                        <a:t> lớn lên về bề ngang</a:t>
                      </a:r>
                      <a:endParaRPr lang="en-US">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8457">
                <a:tc>
                  <a:txBody>
                    <a:bodyPr/>
                    <a:lstStyle/>
                    <a:p>
                      <a:pPr algn="ctr"/>
                      <a:r>
                        <a:rPr lang="en-US" b="1">
                          <a:latin typeface="Times New Roman" panose="02020603050405020304" pitchFamily="18" charset="0"/>
                          <a:cs typeface="Times New Roman" panose="02020603050405020304" pitchFamily="18" charset="0"/>
                        </a:rPr>
                        <a:t>4. Mô</a:t>
                      </a:r>
                      <a:r>
                        <a:rPr lang="en-US" b="1" baseline="0">
                          <a:latin typeface="Times New Roman" panose="02020603050405020304" pitchFamily="18" charset="0"/>
                          <a:cs typeface="Times New Roman" panose="02020603050405020304" pitchFamily="18" charset="0"/>
                        </a:rPr>
                        <a:t> xương cứng</a:t>
                      </a:r>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atin typeface="Times New Roman" panose="02020603050405020304" pitchFamily="18" charset="0"/>
                          <a:cs typeface="Times New Roman" panose="02020603050405020304" pitchFamily="18" charset="0"/>
                        </a:rPr>
                        <a:t>d) Phân</a:t>
                      </a:r>
                      <a:r>
                        <a:rPr lang="en-US" baseline="0">
                          <a:latin typeface="Times New Roman" panose="02020603050405020304" pitchFamily="18" charset="0"/>
                          <a:cs typeface="Times New Roman" panose="02020603050405020304" pitchFamily="18" charset="0"/>
                        </a:rPr>
                        <a:t> tán lực, tạo ô chứa tủy</a:t>
                      </a:r>
                      <a:endParaRPr lang="en-US">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8457">
                <a:tc>
                  <a:txBody>
                    <a:bodyPr/>
                    <a:lstStyle/>
                    <a:p>
                      <a:pPr algn="ctr"/>
                      <a:r>
                        <a:rPr lang="en-US" b="1">
                          <a:latin typeface="Times New Roman" panose="02020603050405020304" pitchFamily="18" charset="0"/>
                          <a:cs typeface="Times New Roman" panose="02020603050405020304" pitchFamily="18" charset="0"/>
                        </a:rPr>
                        <a:t>5. Tủy xương</a:t>
                      </a:r>
                      <a:r>
                        <a:rPr lang="en-US" b="1" baseline="0">
                          <a:latin typeface="Times New Roman" panose="02020603050405020304" pitchFamily="18" charset="0"/>
                          <a:cs typeface="Times New Roman" panose="02020603050405020304" pitchFamily="18" charset="0"/>
                        </a:rPr>
                        <a:t> </a:t>
                      </a:r>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atin typeface="Times New Roman" panose="02020603050405020304" pitchFamily="18" charset="0"/>
                          <a:cs typeface="Times New Roman" panose="02020603050405020304" pitchFamily="18" charset="0"/>
                        </a:rPr>
                        <a:t>e) Chịu</a:t>
                      </a:r>
                      <a:r>
                        <a:rPr lang="en-US" baseline="0">
                          <a:latin typeface="Times New Roman" panose="02020603050405020304" pitchFamily="18" charset="0"/>
                          <a:cs typeface="Times New Roman" panose="02020603050405020304" pitchFamily="18" charset="0"/>
                        </a:rPr>
                        <a:t> lực</a:t>
                      </a:r>
                      <a:endParaRPr lang="en-US">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18457">
                <a:tc>
                  <a:txBody>
                    <a:bodyPr/>
                    <a:lstStyle/>
                    <a:p>
                      <a:pPr algn="ctr"/>
                      <a:endParaRPr lang="en-US">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Times New Roman" panose="02020603050405020304" pitchFamily="18" charset="0"/>
                          <a:cs typeface="Times New Roman" panose="02020603050405020304" pitchFamily="18" charset="0"/>
                        </a:rPr>
                        <a:t>g) </a:t>
                      </a:r>
                      <a:r>
                        <a:rPr lang="en-US" dirty="0" err="1">
                          <a:latin typeface="Times New Roman" panose="02020603050405020304" pitchFamily="18" charset="0"/>
                          <a:cs typeface="Times New Roman" panose="02020603050405020304" pitchFamily="18" charset="0"/>
                        </a:rPr>
                        <a:t>Xương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dài</a:t>
                      </a:r>
                      <a:r>
                        <a:rPr lang="en-US" baseline="0" dirty="0">
                          <a:latin typeface="Times New Roman" panose="02020603050405020304" pitchFamily="18" charset="0"/>
                          <a:cs typeface="Times New Roman" panose="02020603050405020304" pitchFamily="18" charset="0"/>
                        </a:rPr>
                        <a:t> ra</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3429000" y="2206079"/>
            <a:ext cx="22860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b</a:t>
            </a:r>
          </a:p>
        </p:txBody>
      </p:sp>
      <p:sp>
        <p:nvSpPr>
          <p:cNvPr id="6" name="TextBox 5"/>
          <p:cNvSpPr txBox="1"/>
          <p:nvPr/>
        </p:nvSpPr>
        <p:spPr>
          <a:xfrm>
            <a:off x="3429000" y="2895600"/>
            <a:ext cx="2286000" cy="769441"/>
          </a:xfrm>
          <a:prstGeom prst="rect">
            <a:avLst/>
          </a:prstGeom>
          <a:noFill/>
        </p:spPr>
        <p:txBody>
          <a:bodyPr wrap="square" rtlCol="0">
            <a:spAutoFit/>
          </a:bodyPr>
          <a:lstStyle/>
          <a:p>
            <a:pPr algn="ctr"/>
            <a:r>
              <a:rPr lang="en-US" sz="4400" b="1">
                <a:latin typeface="Times New Roman" panose="02020603050405020304" pitchFamily="18" charset="0"/>
                <a:cs typeface="Times New Roman" panose="02020603050405020304" pitchFamily="18" charset="0"/>
              </a:rPr>
              <a:t>g</a:t>
            </a:r>
          </a:p>
        </p:txBody>
      </p:sp>
      <p:sp>
        <p:nvSpPr>
          <p:cNvPr id="7" name="TextBox 6"/>
          <p:cNvSpPr txBox="1"/>
          <p:nvPr/>
        </p:nvSpPr>
        <p:spPr>
          <a:xfrm>
            <a:off x="3429000" y="3665041"/>
            <a:ext cx="2286000" cy="769441"/>
          </a:xfrm>
          <a:prstGeom prst="rect">
            <a:avLst/>
          </a:prstGeom>
          <a:noFill/>
        </p:spPr>
        <p:txBody>
          <a:bodyPr wrap="square" rtlCol="0">
            <a:spAutoFit/>
          </a:bodyPr>
          <a:lstStyle/>
          <a:p>
            <a:pPr algn="ctr"/>
            <a:r>
              <a:rPr lang="en-US" sz="4400" b="1">
                <a:latin typeface="Times New Roman" panose="02020603050405020304" pitchFamily="18" charset="0"/>
                <a:cs typeface="Times New Roman" panose="02020603050405020304" pitchFamily="18" charset="0"/>
              </a:rPr>
              <a:t>d</a:t>
            </a:r>
          </a:p>
        </p:txBody>
      </p:sp>
      <p:sp>
        <p:nvSpPr>
          <p:cNvPr id="8" name="TextBox 7"/>
          <p:cNvSpPr txBox="1"/>
          <p:nvPr/>
        </p:nvSpPr>
        <p:spPr>
          <a:xfrm>
            <a:off x="3429000" y="4376230"/>
            <a:ext cx="2286000" cy="769441"/>
          </a:xfrm>
          <a:prstGeom prst="rect">
            <a:avLst/>
          </a:prstGeom>
          <a:noFill/>
        </p:spPr>
        <p:txBody>
          <a:bodyPr wrap="square" rtlCol="0">
            <a:spAutoFit/>
          </a:bodyPr>
          <a:lstStyle/>
          <a:p>
            <a:pPr algn="ctr"/>
            <a:r>
              <a:rPr lang="en-US" sz="4400" b="1">
                <a:latin typeface="Times New Roman" panose="02020603050405020304" pitchFamily="18" charset="0"/>
                <a:cs typeface="Times New Roman" panose="02020603050405020304" pitchFamily="18" charset="0"/>
              </a:rPr>
              <a:t>e</a:t>
            </a:r>
          </a:p>
        </p:txBody>
      </p:sp>
      <p:sp>
        <p:nvSpPr>
          <p:cNvPr id="9" name="TextBox 8"/>
          <p:cNvSpPr txBox="1"/>
          <p:nvPr/>
        </p:nvSpPr>
        <p:spPr>
          <a:xfrm>
            <a:off x="3429000" y="5092154"/>
            <a:ext cx="2286000" cy="769441"/>
          </a:xfrm>
          <a:prstGeom prst="rect">
            <a:avLst/>
          </a:prstGeom>
          <a:noFill/>
        </p:spPr>
        <p:txBody>
          <a:bodyPr wrap="square" rtlCol="0">
            <a:spAutoFit/>
          </a:bodyPr>
          <a:lstStyle/>
          <a:p>
            <a:pPr algn="ctr"/>
            <a:r>
              <a:rPr lang="en-US" sz="4400" b="1">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2072963445"/>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additive="base">
                                        <p:cTn id="3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 calcmode="lin" valueType="num">
                                      <p:cBhvr additive="base">
                                        <p:cTn id="4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a:solidFill>
                  <a:srgbClr val="FF0000"/>
                </a:solidFill>
                <a:latin typeface="Times New Roman" panose="02020603050405020304" pitchFamily="18" charset="0"/>
                <a:cs typeface="Times New Roman" panose="02020603050405020304" pitchFamily="18" charset="0"/>
              </a:rPr>
              <a:t>      Bài tập 2</a:t>
            </a:r>
          </a:p>
        </p:txBody>
      </p:sp>
      <p:sp>
        <p:nvSpPr>
          <p:cNvPr id="3" name="Content Placeholder 2"/>
          <p:cNvSpPr>
            <a:spLocks noGrp="1"/>
          </p:cNvSpPr>
          <p:nvPr>
            <p:ph idx="1"/>
          </p:nvPr>
        </p:nvSpPr>
        <p:spPr>
          <a:xfrm>
            <a:off x="2286000" y="1600200"/>
            <a:ext cx="6400800" cy="4525963"/>
          </a:xfrm>
        </p:spPr>
        <p:txBody>
          <a:bodyPr>
            <a:normAutofit/>
          </a:bodyPr>
          <a:lstStyle/>
          <a:p>
            <a:pPr>
              <a:buFont typeface="Wingdings" panose="05000000000000000000" pitchFamily="2" charset="2"/>
              <a:buChar char="v"/>
            </a:pP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Thành</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phần</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hóa</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học</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của</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xương</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có</a:t>
            </a:r>
            <a:r>
              <a:rPr lang="en-US" sz="3100" b="1" u="sng" dirty="0">
                <a:solidFill>
                  <a:srgbClr val="00B0F0"/>
                </a:solidFill>
                <a:latin typeface="Times New Roman" panose="02020603050405020304" pitchFamily="18" charset="0"/>
                <a:cs typeface="Times New Roman" panose="02020603050405020304" pitchFamily="18" charset="0"/>
              </a:rPr>
              <a:t> ý </a:t>
            </a:r>
            <a:r>
              <a:rPr lang="en-US" sz="3100" b="1" u="sng" dirty="0" err="1">
                <a:solidFill>
                  <a:srgbClr val="00B0F0"/>
                </a:solidFill>
                <a:latin typeface="Times New Roman" panose="02020603050405020304" pitchFamily="18" charset="0"/>
                <a:cs typeface="Times New Roman" panose="02020603050405020304" pitchFamily="18" charset="0"/>
              </a:rPr>
              <a:t>nghĩa</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gì</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đối</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với</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chức</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năng</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của</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xương</a:t>
            </a:r>
            <a:r>
              <a:rPr lang="en-US" sz="3100" b="1" u="sng" dirty="0">
                <a:solidFill>
                  <a:srgbClr val="00B0F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vi-VN" sz="3100" dirty="0">
                <a:latin typeface="Times New Roman" panose="02020603050405020304" pitchFamily="18" charset="0"/>
                <a:cs typeface="Times New Roman" panose="02020603050405020304" pitchFamily="18" charset="0"/>
              </a:rPr>
              <a:t>Chất khoáng làm xương bền chắc.</a:t>
            </a:r>
            <a:r>
              <a:rPr lang="en-US" sz="3100" dirty="0">
                <a:latin typeface="Times New Roman" panose="02020603050405020304" pitchFamily="18" charset="0"/>
                <a:cs typeface="Times New Roman" panose="02020603050405020304" pitchFamily="18" charset="0"/>
              </a:rPr>
              <a:t> </a:t>
            </a:r>
            <a:r>
              <a:rPr lang="vi-VN" sz="3100" dirty="0">
                <a:latin typeface="Times New Roman" panose="02020603050405020304" pitchFamily="18" charset="0"/>
                <a:cs typeface="Times New Roman" panose="02020603050405020304" pitchFamily="18" charset="0"/>
              </a:rPr>
              <a:t>Cốt giao đảm bảo tính mềm dẻo của xương</a:t>
            </a:r>
            <a:endParaRPr lang="en-US" sz="3100" u="sng"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856119"/>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a:solidFill>
                  <a:srgbClr val="FF0000"/>
                </a:solidFill>
                <a:latin typeface="Times New Roman" panose="02020603050405020304" pitchFamily="18" charset="0"/>
                <a:cs typeface="Times New Roman" panose="02020603050405020304" pitchFamily="18" charset="0"/>
              </a:rPr>
              <a:t>       Bài tập 3</a:t>
            </a:r>
          </a:p>
        </p:txBody>
      </p:sp>
      <p:sp>
        <p:nvSpPr>
          <p:cNvPr id="3" name="Content Placeholder 2"/>
          <p:cNvSpPr>
            <a:spLocks noGrp="1"/>
          </p:cNvSpPr>
          <p:nvPr>
            <p:ph idx="1"/>
          </p:nvPr>
        </p:nvSpPr>
        <p:spPr>
          <a:xfrm>
            <a:off x="2286000" y="1600200"/>
            <a:ext cx="6400800" cy="4525963"/>
          </a:xfrm>
        </p:spPr>
        <p:txBody>
          <a:bodyPr>
            <a:normAutofit/>
          </a:bodyPr>
          <a:lstStyle/>
          <a:p>
            <a:pPr>
              <a:buFont typeface="Wingdings" panose="05000000000000000000" pitchFamily="2" charset="2"/>
              <a:buChar char="v"/>
            </a:pP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Hãy</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giải</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thích</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vì</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sao</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xương</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động</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vật</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được</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hầm</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đun</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sôi</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lâu</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thì</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bị</a:t>
            </a:r>
            <a:r>
              <a:rPr lang="en-US" sz="3100" b="1" u="sng" dirty="0">
                <a:solidFill>
                  <a:srgbClr val="00B0F0"/>
                </a:solidFill>
                <a:latin typeface="Times New Roman" panose="02020603050405020304" pitchFamily="18" charset="0"/>
                <a:cs typeface="Times New Roman" panose="02020603050405020304" pitchFamily="18" charset="0"/>
              </a:rPr>
              <a:t> </a:t>
            </a:r>
            <a:r>
              <a:rPr lang="en-US" sz="3100" b="1" u="sng" dirty="0" err="1">
                <a:solidFill>
                  <a:srgbClr val="00B0F0"/>
                </a:solidFill>
                <a:latin typeface="Times New Roman" panose="02020603050405020304" pitchFamily="18" charset="0"/>
                <a:cs typeface="Times New Roman" panose="02020603050405020304" pitchFamily="18" charset="0"/>
              </a:rPr>
              <a:t>bở</a:t>
            </a:r>
            <a:r>
              <a:rPr lang="en-US" sz="3100" b="1" u="sng" dirty="0">
                <a:solidFill>
                  <a:srgbClr val="00B0F0"/>
                </a:solidFill>
                <a:latin typeface="Times New Roman" panose="02020603050405020304" pitchFamily="18" charset="0"/>
                <a:cs typeface="Times New Roman" panose="02020603050405020304" pitchFamily="18" charset="0"/>
              </a:rPr>
              <a:t> ?</a:t>
            </a:r>
            <a:endParaRPr lang="en-US" sz="3100" dirty="0">
              <a:solidFill>
                <a:srgbClr val="3A3A3A"/>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vi-VN" sz="3100" dirty="0">
                <a:solidFill>
                  <a:srgbClr val="3A3A3A"/>
                </a:solidFill>
                <a:latin typeface="Times New Roman" panose="02020603050405020304" pitchFamily="18" charset="0"/>
                <a:cs typeface="Times New Roman" panose="02020603050405020304" pitchFamily="18" charset="0"/>
              </a:rPr>
              <a:t>Khi hầm xương bò, lợn…….chất cốt giao bị phân hủy, vì vậy nước hầm xương thường sánh và ngọt lại. Phần xương còn lại là chất vô cơ không còn được liên kết bởi cốt giao nên bị bở</a:t>
            </a:r>
            <a:r>
              <a:rPr lang="en-US" sz="3100" dirty="0">
                <a:solidFill>
                  <a:srgbClr val="3A3A3A"/>
                </a:solidFill>
                <a:latin typeface="Times New Roman" panose="02020603050405020304" pitchFamily="18" charset="0"/>
                <a:cs typeface="Times New Roman" panose="02020603050405020304" pitchFamily="18" charset="0"/>
              </a:rPr>
              <a:t>.</a:t>
            </a:r>
            <a:endParaRPr lang="en-US" sz="3100" dirty="0">
              <a:latin typeface="Times New Roman" panose="02020603050405020304" pitchFamily="18" charset="0"/>
              <a:cs typeface="Times New Roman" panose="02020603050405020304" pitchFamily="18" charset="0"/>
            </a:endParaRPr>
          </a:p>
          <a:p>
            <a:endParaRPr lang="en-US"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25366"/>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a:solidFill>
                  <a:srgbClr val="FF0000"/>
                </a:solidFill>
                <a:latin typeface="Times New Roman" panose="02020603050405020304" pitchFamily="18" charset="0"/>
                <a:cs typeface="Times New Roman" panose="02020603050405020304" pitchFamily="18" charset="0"/>
              </a:rPr>
              <a:t>         Bài tập 4(*)</a:t>
            </a:r>
          </a:p>
        </p:txBody>
      </p:sp>
      <p:sp>
        <p:nvSpPr>
          <p:cNvPr id="3" name="Content Placeholder 2"/>
          <p:cNvSpPr>
            <a:spLocks noGrp="1"/>
          </p:cNvSpPr>
          <p:nvPr>
            <p:ph idx="1"/>
          </p:nvPr>
        </p:nvSpPr>
        <p:spPr>
          <a:xfrm>
            <a:off x="2286000" y="1600200"/>
            <a:ext cx="6400800" cy="4525963"/>
          </a:xfrm>
        </p:spPr>
        <p:txBody>
          <a:bodyPr>
            <a:noAutofit/>
          </a:bodyPr>
          <a:lstStyle/>
          <a:p>
            <a:pPr>
              <a:buFont typeface="Wingdings" panose="05000000000000000000" pitchFamily="2" charset="2"/>
              <a:buChar char="v"/>
            </a:pPr>
            <a:r>
              <a:rPr lang="en-US" sz="2700" b="1" u="sng" dirty="0">
                <a:solidFill>
                  <a:srgbClr val="00B0F0"/>
                </a:solidFill>
                <a:latin typeface="Times New Roman" panose="02020603050405020304" pitchFamily="18" charset="0"/>
                <a:cs typeface="Times New Roman" panose="02020603050405020304" pitchFamily="18" charset="0"/>
              </a:rPr>
              <a:t> </a:t>
            </a:r>
            <a:r>
              <a:rPr lang="en-US" sz="2700" b="1" u="sng" dirty="0" err="1">
                <a:solidFill>
                  <a:srgbClr val="00B0F0"/>
                </a:solidFill>
                <a:latin typeface="Times New Roman" panose="02020603050405020304" pitchFamily="18" charset="0"/>
                <a:cs typeface="Times New Roman" panose="02020603050405020304" pitchFamily="18" charset="0"/>
              </a:rPr>
              <a:t>Vì</a:t>
            </a:r>
            <a:r>
              <a:rPr lang="en-US" sz="2700" b="1" u="sng" dirty="0">
                <a:solidFill>
                  <a:srgbClr val="00B0F0"/>
                </a:solidFill>
                <a:latin typeface="Times New Roman" panose="02020603050405020304" pitchFamily="18" charset="0"/>
                <a:cs typeface="Times New Roman" panose="02020603050405020304" pitchFamily="18" charset="0"/>
              </a:rPr>
              <a:t> </a:t>
            </a:r>
            <a:r>
              <a:rPr lang="en-US" sz="2700" b="1" u="sng" dirty="0" err="1">
                <a:solidFill>
                  <a:srgbClr val="00B0F0"/>
                </a:solidFill>
                <a:latin typeface="Times New Roman" panose="02020603050405020304" pitchFamily="18" charset="0"/>
                <a:cs typeface="Times New Roman" panose="02020603050405020304" pitchFamily="18" charset="0"/>
              </a:rPr>
              <a:t>sao</a:t>
            </a:r>
            <a:r>
              <a:rPr lang="en-US" sz="2700" b="1" u="sng" dirty="0">
                <a:solidFill>
                  <a:srgbClr val="00B0F0"/>
                </a:solidFill>
                <a:latin typeface="Times New Roman" panose="02020603050405020304" pitchFamily="18" charset="0"/>
                <a:cs typeface="Times New Roman" panose="02020603050405020304" pitchFamily="18" charset="0"/>
              </a:rPr>
              <a:t> </a:t>
            </a:r>
            <a:r>
              <a:rPr lang="en-US" sz="2700" b="1" u="sng" dirty="0" err="1">
                <a:solidFill>
                  <a:srgbClr val="00B0F0"/>
                </a:solidFill>
                <a:latin typeface="Times New Roman" panose="02020603050405020304" pitchFamily="18" charset="0"/>
                <a:cs typeface="Times New Roman" panose="02020603050405020304" pitchFamily="18" charset="0"/>
              </a:rPr>
              <a:t>nói</a:t>
            </a:r>
            <a:r>
              <a:rPr lang="en-US" sz="2700" b="1" u="sng" dirty="0">
                <a:solidFill>
                  <a:srgbClr val="00B0F0"/>
                </a:solidFill>
                <a:latin typeface="Times New Roman" panose="02020603050405020304" pitchFamily="18" charset="0"/>
                <a:cs typeface="Times New Roman" panose="02020603050405020304" pitchFamily="18" charset="0"/>
              </a:rPr>
              <a:t> </a:t>
            </a:r>
            <a:r>
              <a:rPr lang="en-US" sz="2700" b="1" u="sng" dirty="0" err="1">
                <a:solidFill>
                  <a:srgbClr val="00B0F0"/>
                </a:solidFill>
                <a:latin typeface="Times New Roman" panose="02020603050405020304" pitchFamily="18" charset="0"/>
                <a:cs typeface="Times New Roman" panose="02020603050405020304" pitchFamily="18" charset="0"/>
              </a:rPr>
              <a:t>khả</a:t>
            </a:r>
            <a:r>
              <a:rPr lang="en-US" sz="2700" b="1" u="sng" dirty="0">
                <a:solidFill>
                  <a:srgbClr val="00B0F0"/>
                </a:solidFill>
                <a:latin typeface="Times New Roman" panose="02020603050405020304" pitchFamily="18" charset="0"/>
                <a:cs typeface="Times New Roman" panose="02020603050405020304" pitchFamily="18" charset="0"/>
              </a:rPr>
              <a:t> </a:t>
            </a:r>
            <a:r>
              <a:rPr lang="en-US" sz="2700" b="1" u="sng" dirty="0" err="1">
                <a:solidFill>
                  <a:srgbClr val="00B0F0"/>
                </a:solidFill>
                <a:latin typeface="Times New Roman" panose="02020603050405020304" pitchFamily="18" charset="0"/>
                <a:cs typeface="Times New Roman" panose="02020603050405020304" pitchFamily="18" charset="0"/>
              </a:rPr>
              <a:t>năng</a:t>
            </a:r>
            <a:r>
              <a:rPr lang="en-US" sz="2700" b="1" u="sng" dirty="0">
                <a:solidFill>
                  <a:srgbClr val="00B0F0"/>
                </a:solidFill>
                <a:latin typeface="Times New Roman" panose="02020603050405020304" pitchFamily="18" charset="0"/>
                <a:cs typeface="Times New Roman" panose="02020603050405020304" pitchFamily="18" charset="0"/>
              </a:rPr>
              <a:t> </a:t>
            </a:r>
            <a:r>
              <a:rPr lang="en-US" sz="2700" b="1" u="sng" dirty="0" err="1">
                <a:solidFill>
                  <a:srgbClr val="00B0F0"/>
                </a:solidFill>
                <a:latin typeface="Times New Roman" panose="02020603050405020304" pitchFamily="18" charset="0"/>
                <a:cs typeface="Times New Roman" panose="02020603050405020304" pitchFamily="18" charset="0"/>
              </a:rPr>
              <a:t>gãy</a:t>
            </a:r>
            <a:r>
              <a:rPr lang="en-US" sz="2700" b="1" u="sng" dirty="0">
                <a:solidFill>
                  <a:srgbClr val="00B0F0"/>
                </a:solidFill>
                <a:latin typeface="Times New Roman" panose="02020603050405020304" pitchFamily="18" charset="0"/>
                <a:cs typeface="Times New Roman" panose="02020603050405020304" pitchFamily="18" charset="0"/>
              </a:rPr>
              <a:t> </a:t>
            </a:r>
            <a:r>
              <a:rPr lang="en-US" sz="2700" b="1" u="sng" dirty="0" err="1">
                <a:solidFill>
                  <a:srgbClr val="00B0F0"/>
                </a:solidFill>
                <a:latin typeface="Times New Roman" panose="02020603050405020304" pitchFamily="18" charset="0"/>
                <a:cs typeface="Times New Roman" panose="02020603050405020304" pitchFamily="18" charset="0"/>
              </a:rPr>
              <a:t>xương</a:t>
            </a:r>
            <a:r>
              <a:rPr lang="en-US" sz="2700" b="1" u="sng" dirty="0">
                <a:solidFill>
                  <a:srgbClr val="00B0F0"/>
                </a:solidFill>
                <a:latin typeface="Times New Roman" panose="02020603050405020304" pitchFamily="18" charset="0"/>
                <a:cs typeface="Times New Roman" panose="02020603050405020304" pitchFamily="18" charset="0"/>
              </a:rPr>
              <a:t> </a:t>
            </a:r>
            <a:r>
              <a:rPr lang="en-US" sz="2700" b="1" u="sng" dirty="0" err="1">
                <a:solidFill>
                  <a:srgbClr val="00B0F0"/>
                </a:solidFill>
                <a:latin typeface="Times New Roman" panose="02020603050405020304" pitchFamily="18" charset="0"/>
                <a:cs typeface="Times New Roman" panose="02020603050405020304" pitchFamily="18" charset="0"/>
              </a:rPr>
              <a:t>có</a:t>
            </a:r>
            <a:r>
              <a:rPr lang="en-US" sz="2700" b="1" u="sng" dirty="0">
                <a:solidFill>
                  <a:srgbClr val="00B0F0"/>
                </a:solidFill>
                <a:latin typeface="Times New Roman" panose="02020603050405020304" pitchFamily="18" charset="0"/>
                <a:cs typeface="Times New Roman" panose="02020603050405020304" pitchFamily="18" charset="0"/>
              </a:rPr>
              <a:t> </a:t>
            </a:r>
            <a:r>
              <a:rPr lang="en-US" sz="2700" b="1" u="sng" dirty="0" err="1">
                <a:solidFill>
                  <a:srgbClr val="00B0F0"/>
                </a:solidFill>
                <a:latin typeface="Times New Roman" panose="02020603050405020304" pitchFamily="18" charset="0"/>
                <a:cs typeface="Times New Roman" panose="02020603050405020304" pitchFamily="18" charset="0"/>
              </a:rPr>
              <a:t>liên</a:t>
            </a:r>
            <a:r>
              <a:rPr lang="en-US" sz="2700" b="1" u="sng" dirty="0">
                <a:solidFill>
                  <a:srgbClr val="00B0F0"/>
                </a:solidFill>
                <a:latin typeface="Times New Roman" panose="02020603050405020304" pitchFamily="18" charset="0"/>
                <a:cs typeface="Times New Roman" panose="02020603050405020304" pitchFamily="18" charset="0"/>
              </a:rPr>
              <a:t> </a:t>
            </a:r>
            <a:r>
              <a:rPr lang="en-US" sz="2700" b="1" u="sng" dirty="0" err="1">
                <a:solidFill>
                  <a:srgbClr val="00B0F0"/>
                </a:solidFill>
                <a:latin typeface="Times New Roman" panose="02020603050405020304" pitchFamily="18" charset="0"/>
                <a:cs typeface="Times New Roman" panose="02020603050405020304" pitchFamily="18" charset="0"/>
              </a:rPr>
              <a:t>quan</a:t>
            </a:r>
            <a:r>
              <a:rPr lang="en-US" sz="2700" b="1" u="sng" dirty="0">
                <a:solidFill>
                  <a:srgbClr val="00B0F0"/>
                </a:solidFill>
                <a:latin typeface="Times New Roman" panose="02020603050405020304" pitchFamily="18" charset="0"/>
                <a:cs typeface="Times New Roman" panose="02020603050405020304" pitchFamily="18" charset="0"/>
              </a:rPr>
              <a:t> </a:t>
            </a:r>
            <a:r>
              <a:rPr lang="en-US" sz="2700" b="1" u="sng" dirty="0" err="1">
                <a:solidFill>
                  <a:srgbClr val="00B0F0"/>
                </a:solidFill>
                <a:latin typeface="Times New Roman" panose="02020603050405020304" pitchFamily="18" charset="0"/>
                <a:cs typeface="Times New Roman" panose="02020603050405020304" pitchFamily="18" charset="0"/>
              </a:rPr>
              <a:t>đến</a:t>
            </a:r>
            <a:r>
              <a:rPr lang="en-US" sz="2700" b="1" u="sng" dirty="0">
                <a:solidFill>
                  <a:srgbClr val="00B0F0"/>
                </a:solidFill>
                <a:latin typeface="Times New Roman" panose="02020603050405020304" pitchFamily="18" charset="0"/>
                <a:cs typeface="Times New Roman" panose="02020603050405020304" pitchFamily="18" charset="0"/>
              </a:rPr>
              <a:t> </a:t>
            </a:r>
            <a:r>
              <a:rPr lang="en-US" sz="2700" b="1" u="sng" dirty="0" err="1">
                <a:solidFill>
                  <a:srgbClr val="00B0F0"/>
                </a:solidFill>
                <a:latin typeface="Times New Roman" panose="02020603050405020304" pitchFamily="18" charset="0"/>
                <a:cs typeface="Times New Roman" panose="02020603050405020304" pitchFamily="18" charset="0"/>
              </a:rPr>
              <a:t>lứa</a:t>
            </a:r>
            <a:r>
              <a:rPr lang="en-US" sz="2700" b="1" u="sng" dirty="0">
                <a:solidFill>
                  <a:srgbClr val="00B0F0"/>
                </a:solidFill>
                <a:latin typeface="Times New Roman" panose="02020603050405020304" pitchFamily="18" charset="0"/>
                <a:cs typeface="Times New Roman" panose="02020603050405020304" pitchFamily="18" charset="0"/>
              </a:rPr>
              <a:t> </a:t>
            </a:r>
            <a:r>
              <a:rPr lang="en-US" sz="2700" b="1" u="sng" dirty="0" err="1">
                <a:solidFill>
                  <a:srgbClr val="00B0F0"/>
                </a:solidFill>
                <a:latin typeface="Times New Roman" panose="02020603050405020304" pitchFamily="18" charset="0"/>
                <a:cs typeface="Times New Roman" panose="02020603050405020304" pitchFamily="18" charset="0"/>
              </a:rPr>
              <a:t>tuổi</a:t>
            </a:r>
            <a:r>
              <a:rPr lang="en-US" sz="2700" b="1" u="sng" dirty="0">
                <a:solidFill>
                  <a:srgbClr val="00B0F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Xương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trẻ</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muối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canxi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người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trưởng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cứng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xương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kém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người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lớn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Nhưng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nếu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gãy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xương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thì</a:t>
            </a:r>
            <a:r>
              <a:rPr lang="en-US" sz="2700" dirty="0">
                <a:latin typeface="Times New Roman" panose="02020603050405020304" pitchFamily="18" charset="0"/>
                <a:cs typeface="Times New Roman" panose="02020603050405020304" pitchFamily="18" charset="0"/>
              </a:rPr>
              <a:t> </a:t>
            </a:r>
            <a:r>
              <a:rPr lang="en-US" sz="2700">
                <a:latin typeface="Times New Roman" panose="02020603050405020304" pitchFamily="18" charset="0"/>
                <a:cs typeface="Times New Roman" panose="02020603050405020304" pitchFamily="18" charset="0"/>
              </a:rPr>
              <a:t>xương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hồi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phục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xương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phát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triển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nhanh</a:t>
            </a:r>
            <a:r>
              <a:rPr lang="en-US" sz="27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Xương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hủy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sự</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xương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trở</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xốp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giòn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dễ</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gãy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sự</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phục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hồi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chậm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chắn</a:t>
            </a:r>
            <a:r>
              <a:rPr lang="en-US" sz="27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889666"/>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3276600"/>
          </a:xfrm>
        </p:spPr>
        <p:txBody>
          <a:bodyPr>
            <a:noAutofit/>
          </a:bodyPr>
          <a:lstStyle/>
          <a:p>
            <a:r>
              <a:rPr lang="en-US" sz="4800" b="1" i="1" u="sng" dirty="0">
                <a:solidFill>
                  <a:srgbClr val="FF0000"/>
                </a:solidFill>
                <a:latin typeface="Times New Roman" panose="02020603050405020304" pitchFamily="18" charset="0"/>
                <a:cs typeface="Times New Roman" panose="02020603050405020304" pitchFamily="18" charset="0"/>
              </a:rPr>
              <a:t>BÀI 8</a:t>
            </a:r>
            <a:r>
              <a:rPr lang="en-US" sz="4800" b="1" i="1" dirty="0">
                <a:solidFill>
                  <a:srgbClr val="FF0000"/>
                </a:solidFill>
                <a:latin typeface="Times New Roman" panose="02020603050405020304" pitchFamily="18" charset="0"/>
                <a:cs typeface="Times New Roman" panose="02020603050405020304" pitchFamily="18" charset="0"/>
              </a:rPr>
              <a:t>: </a:t>
            </a:r>
            <a:br>
              <a:rPr lang="en-US" sz="4800" b="1" i="1" dirty="0">
                <a:solidFill>
                  <a:srgbClr val="FF0000"/>
                </a:solidFill>
                <a:latin typeface="Times New Roman" panose="02020603050405020304" pitchFamily="18" charset="0"/>
                <a:cs typeface="Times New Roman" panose="02020603050405020304" pitchFamily="18" charset="0"/>
              </a:rPr>
            </a:br>
            <a:r>
              <a:rPr lang="en-US" sz="6000" b="1" i="1" dirty="0">
                <a:solidFill>
                  <a:srgbClr val="002060"/>
                </a:solidFill>
                <a:latin typeface="Times New Roman" panose="02020603050405020304" pitchFamily="18" charset="0"/>
                <a:cs typeface="Times New Roman" panose="02020603050405020304" pitchFamily="18" charset="0"/>
              </a:rPr>
              <a:t>CẤU TẠO VÀ TÍNH CHẤT CỦA XƯƠNG</a:t>
            </a:r>
          </a:p>
        </p:txBody>
      </p:sp>
      <p:pic>
        <p:nvPicPr>
          <p:cNvPr id="5"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86800" y="6400800"/>
            <a:ext cx="609600" cy="609600"/>
          </a:xfrm>
          <a:prstGeom prst="rect">
            <a:avLst/>
          </a:prstGeom>
        </p:spPr>
      </p:pic>
    </p:spTree>
    <p:extLst>
      <p:ext uri="{BB962C8B-B14F-4D97-AF65-F5344CB8AC3E}">
        <p14:creationId xmlns:p14="http://schemas.microsoft.com/office/powerpoint/2010/main" val="3003360915"/>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4"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mediacall" presetSubtype="0" fill="hold" nodeType="withEffect">
                                  <p:stCondLst>
                                    <p:cond delay="0"/>
                                  </p:stCondLst>
                                  <p:childTnLst>
                                    <p:cmd type="call" cmd="playFrom(0.0)">
                                      <p:cBhvr>
                                        <p:cTn id="9" dur="471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1698" y="-25868"/>
            <a:ext cx="7391400" cy="1815882"/>
          </a:xfrm>
          <a:prstGeom prst="rect">
            <a:avLst/>
          </a:prstGeom>
          <a:noFill/>
        </p:spPr>
        <p:txBody>
          <a:bodyPr wrap="square" rtlCol="0">
            <a:spAutoFit/>
          </a:bodyPr>
          <a:lstStyle/>
          <a:p>
            <a:pPr marL="400050" indent="-400050">
              <a:buFont typeface="+mj-lt"/>
              <a:buAutoNum type="romanUcPeriod"/>
            </a:pPr>
            <a:r>
              <a:rPr lang="en-US" sz="4400" b="1">
                <a:solidFill>
                  <a:srgbClr val="FF0000"/>
                </a:solidFill>
                <a:latin typeface="Times New Roman" panose="02020603050405020304" pitchFamily="18" charset="0"/>
                <a:cs typeface="Times New Roman" panose="02020603050405020304" pitchFamily="18" charset="0"/>
              </a:rPr>
              <a:t>CẤU TẠO CỦA XƯƠNG</a:t>
            </a:r>
          </a:p>
          <a:p>
            <a:pPr marL="342900" indent="-342900">
              <a:buFont typeface="+mj-lt"/>
              <a:buAutoNum type="arabicPeriod"/>
            </a:pPr>
            <a:r>
              <a:rPr lang="en-US" sz="4000">
                <a:latin typeface="Times New Roman" panose="02020603050405020304" pitchFamily="18" charset="0"/>
                <a:cs typeface="Times New Roman" panose="02020603050405020304" pitchFamily="18" charset="0"/>
              </a:rPr>
              <a:t>Cấu tạo xương dài</a:t>
            </a:r>
          </a:p>
          <a:p>
            <a:r>
              <a:rPr lang="en-US" sz="2800">
                <a:latin typeface="Times New Roman" panose="02020603050405020304" pitchFamily="18" charset="0"/>
                <a:cs typeface="Times New Roman" panose="02020603050405020304" pitchFamily="18" charset="0"/>
              </a:rPr>
              <a:t>Nêu chú thích cho hình sau:</a:t>
            </a:r>
          </a:p>
        </p:txBody>
      </p:sp>
      <p:sp>
        <p:nvSpPr>
          <p:cNvPr id="24" name="Rectangle 23"/>
          <p:cNvSpPr/>
          <p:nvPr/>
        </p:nvSpPr>
        <p:spPr>
          <a:xfrm>
            <a:off x="2286002" y="1752600"/>
            <a:ext cx="6847572"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5" name="Picture 7" descr="new folder (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029" y="2438400"/>
            <a:ext cx="394854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5447398" y="3019425"/>
            <a:ext cx="609600" cy="369332"/>
          </a:xfrm>
          <a:prstGeom prst="rect">
            <a:avLst/>
          </a:prstGeom>
          <a:noFill/>
        </p:spPr>
        <p:txBody>
          <a:bodyPr wrap="square" rtlCol="0">
            <a:spAutoFit/>
          </a:bodyPr>
          <a:lstStyle/>
          <a:p>
            <a:endParaRPr lang="en-US">
              <a:latin typeface="Times New Roman" panose="02020603050405020304" pitchFamily="18" charset="0"/>
              <a:cs typeface="Times New Roman" panose="02020603050405020304" pitchFamily="18" charset="0"/>
            </a:endParaRPr>
          </a:p>
        </p:txBody>
      </p:sp>
      <p:sp>
        <p:nvSpPr>
          <p:cNvPr id="29" name="TextBox 28"/>
          <p:cNvSpPr txBox="1"/>
          <p:nvPr/>
        </p:nvSpPr>
        <p:spPr>
          <a:xfrm>
            <a:off x="6248400" y="2787134"/>
            <a:ext cx="609600" cy="369332"/>
          </a:xfrm>
          <a:prstGeom prst="rect">
            <a:avLst/>
          </a:prstGeom>
          <a:noFill/>
        </p:spPr>
        <p:txBody>
          <a:bodyPr wrap="square" rtlCol="0">
            <a:spAutoFit/>
          </a:bodyPr>
          <a:lstStyle/>
          <a:p>
            <a:r>
              <a:rPr lang="en-US">
                <a:solidFill>
                  <a:srgbClr val="00B0F0"/>
                </a:solidFill>
                <a:latin typeface="Times New Roman" panose="02020603050405020304" pitchFamily="18" charset="0"/>
                <a:cs typeface="Times New Roman" panose="02020603050405020304" pitchFamily="18" charset="0"/>
              </a:rPr>
              <a:t>Sụn</a:t>
            </a:r>
          </a:p>
        </p:txBody>
      </p:sp>
      <p:sp>
        <p:nvSpPr>
          <p:cNvPr id="30" name="TextBox 29"/>
          <p:cNvSpPr txBox="1"/>
          <p:nvPr/>
        </p:nvSpPr>
        <p:spPr>
          <a:xfrm>
            <a:off x="5072062" y="3019424"/>
            <a:ext cx="1285875" cy="646331"/>
          </a:xfrm>
          <a:prstGeom prst="rect">
            <a:avLst/>
          </a:prstGeom>
          <a:noFill/>
        </p:spPr>
        <p:txBody>
          <a:bodyPr wrap="square" rtlCol="0">
            <a:spAutoFit/>
          </a:bodyPr>
          <a:lstStyle/>
          <a:p>
            <a:r>
              <a:rPr lang="en-US" dirty="0" err="1">
                <a:solidFill>
                  <a:srgbClr val="00B0F0"/>
                </a:solidFill>
                <a:latin typeface="Times New Roman" panose="02020603050405020304" pitchFamily="18" charset="0"/>
                <a:cs typeface="Times New Roman" panose="02020603050405020304" pitchFamily="18" charset="0"/>
              </a:rPr>
              <a:t>Mô</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xương</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xốp</a:t>
            </a:r>
            <a:endParaRPr lang="en-US" dirty="0">
              <a:solidFill>
                <a:srgbClr val="00B0F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6819900" y="4678144"/>
            <a:ext cx="1600200" cy="646331"/>
          </a:xfrm>
          <a:prstGeom prst="rect">
            <a:avLst/>
          </a:prstGeom>
          <a:noFill/>
        </p:spPr>
        <p:txBody>
          <a:bodyPr wrap="square" rtlCol="0">
            <a:spAutoFit/>
          </a:bodyPr>
          <a:lstStyle/>
          <a:p>
            <a:r>
              <a:rPr lang="en-US">
                <a:solidFill>
                  <a:srgbClr val="00B0F0"/>
                </a:solidFill>
                <a:latin typeface="Times New Roman" panose="02020603050405020304" pitchFamily="18" charset="0"/>
                <a:cs typeface="Times New Roman" panose="02020603050405020304" pitchFamily="18" charset="0"/>
              </a:rPr>
              <a:t>Khoang </a:t>
            </a:r>
          </a:p>
          <a:p>
            <a:r>
              <a:rPr lang="en-US">
                <a:solidFill>
                  <a:srgbClr val="00B0F0"/>
                </a:solidFill>
                <a:latin typeface="Times New Roman" panose="02020603050405020304" pitchFamily="18" charset="0"/>
                <a:cs typeface="Times New Roman" panose="02020603050405020304" pitchFamily="18" charset="0"/>
              </a:rPr>
              <a:t>xương</a:t>
            </a:r>
          </a:p>
        </p:txBody>
      </p:sp>
      <p:sp>
        <p:nvSpPr>
          <p:cNvPr id="32" name="TextBox 31"/>
          <p:cNvSpPr txBox="1"/>
          <p:nvPr/>
        </p:nvSpPr>
        <p:spPr>
          <a:xfrm>
            <a:off x="8382000" y="4722257"/>
            <a:ext cx="838200" cy="646331"/>
          </a:xfrm>
          <a:prstGeom prst="rect">
            <a:avLst/>
          </a:prstGeom>
          <a:noFill/>
        </p:spPr>
        <p:txBody>
          <a:bodyPr wrap="square" rtlCol="0">
            <a:spAutoFit/>
          </a:bodyPr>
          <a:lstStyle/>
          <a:p>
            <a:r>
              <a:rPr lang="en-US">
                <a:solidFill>
                  <a:srgbClr val="00B0F0"/>
                </a:solidFill>
                <a:latin typeface="Times New Roman" panose="02020603050405020304" pitchFamily="18" charset="0"/>
                <a:cs typeface="Times New Roman" panose="02020603050405020304" pitchFamily="18" charset="0"/>
              </a:rPr>
              <a:t>Nan xương </a:t>
            </a:r>
          </a:p>
        </p:txBody>
      </p:sp>
      <p:sp>
        <p:nvSpPr>
          <p:cNvPr id="33" name="TextBox 32"/>
          <p:cNvSpPr txBox="1"/>
          <p:nvPr/>
        </p:nvSpPr>
        <p:spPr>
          <a:xfrm>
            <a:off x="6553200" y="4070033"/>
            <a:ext cx="1600200" cy="646331"/>
          </a:xfrm>
          <a:prstGeom prst="rect">
            <a:avLst/>
          </a:prstGeom>
          <a:noFill/>
        </p:spPr>
        <p:txBody>
          <a:bodyPr wrap="square" rtlCol="0">
            <a:spAutoFit/>
          </a:bodyPr>
          <a:lstStyle/>
          <a:p>
            <a:r>
              <a:rPr lang="en-US">
                <a:solidFill>
                  <a:srgbClr val="00B0F0"/>
                </a:solidFill>
                <a:latin typeface="Times New Roman" panose="02020603050405020304" pitchFamily="18" charset="0"/>
                <a:cs typeface="Times New Roman" panose="02020603050405020304" pitchFamily="18" charset="0"/>
              </a:rPr>
              <a:t>Mô xương</a:t>
            </a:r>
          </a:p>
          <a:p>
            <a:r>
              <a:rPr lang="en-US">
                <a:solidFill>
                  <a:srgbClr val="00B0F0"/>
                </a:solidFill>
                <a:latin typeface="Times New Roman" panose="02020603050405020304" pitchFamily="18" charset="0"/>
                <a:cs typeface="Times New Roman" panose="02020603050405020304" pitchFamily="18" charset="0"/>
              </a:rPr>
              <a:t>      cứng </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1752600"/>
            <a:ext cx="2514599"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2" y="1904999"/>
            <a:ext cx="761998" cy="646331"/>
          </a:xfrm>
          <a:prstGeom prst="rect">
            <a:avLst/>
          </a:prstGeom>
          <a:noFill/>
        </p:spPr>
        <p:txBody>
          <a:bodyPr wrap="square" rtlCol="0">
            <a:spAutoFit/>
          </a:bodyPr>
          <a:lstStyle/>
          <a:p>
            <a:r>
              <a:rPr lang="en-US">
                <a:solidFill>
                  <a:srgbClr val="00B0F0"/>
                </a:solidFill>
                <a:latin typeface="Times New Roman" panose="02020603050405020304" pitchFamily="18" charset="0"/>
                <a:cs typeface="Times New Roman" panose="02020603050405020304" pitchFamily="18" charset="0"/>
              </a:rPr>
              <a:t>Đầu trên</a:t>
            </a:r>
          </a:p>
        </p:txBody>
      </p:sp>
      <p:sp>
        <p:nvSpPr>
          <p:cNvPr id="37" name="TextBox 36"/>
          <p:cNvSpPr txBox="1"/>
          <p:nvPr/>
        </p:nvSpPr>
        <p:spPr>
          <a:xfrm>
            <a:off x="2271710" y="2696258"/>
            <a:ext cx="761998" cy="646331"/>
          </a:xfrm>
          <a:prstGeom prst="rect">
            <a:avLst/>
          </a:prstGeom>
          <a:noFill/>
        </p:spPr>
        <p:txBody>
          <a:bodyPr wrap="square" rtlCol="0">
            <a:spAutoFit/>
          </a:bodyPr>
          <a:lstStyle/>
          <a:p>
            <a:r>
              <a:rPr lang="en-US" dirty="0" err="1">
                <a:solidFill>
                  <a:srgbClr val="00B0F0"/>
                </a:solidFill>
                <a:latin typeface="Times New Roman" panose="02020603050405020304" pitchFamily="18" charset="0"/>
                <a:cs typeface="Times New Roman" panose="02020603050405020304" pitchFamily="18" charset="0"/>
              </a:rPr>
              <a:t>Mạch</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máu</a:t>
            </a:r>
            <a:endParaRPr lang="en-US" dirty="0">
              <a:solidFill>
                <a:srgbClr val="00B0F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2271710" y="3296423"/>
            <a:ext cx="1704975" cy="369332"/>
          </a:xfrm>
          <a:prstGeom prst="rect">
            <a:avLst/>
          </a:prstGeom>
          <a:noFill/>
        </p:spPr>
        <p:txBody>
          <a:bodyPr wrap="square" rtlCol="0">
            <a:spAutoFit/>
          </a:bodyPr>
          <a:lstStyle/>
          <a:p>
            <a:r>
              <a:rPr lang="en-US" dirty="0" err="1">
                <a:solidFill>
                  <a:srgbClr val="00B0F0"/>
                </a:solidFill>
                <a:latin typeface="Times New Roman" panose="02020603050405020304" pitchFamily="18" charset="0"/>
                <a:cs typeface="Times New Roman" panose="02020603050405020304" pitchFamily="18" charset="0"/>
              </a:rPr>
              <a:t>Tủy</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xương</a:t>
            </a:r>
            <a:endParaRPr lang="en-US" dirty="0">
              <a:solidFill>
                <a:srgbClr val="00B0F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2538410" y="3581517"/>
            <a:ext cx="1190625" cy="646331"/>
          </a:xfrm>
          <a:prstGeom prst="rect">
            <a:avLst/>
          </a:prstGeom>
          <a:noFill/>
        </p:spPr>
        <p:txBody>
          <a:bodyPr wrap="square" rtlCol="0">
            <a:spAutoFit/>
          </a:bodyPr>
          <a:lstStyle/>
          <a:p>
            <a:r>
              <a:rPr lang="en-US">
                <a:solidFill>
                  <a:srgbClr val="00B0F0"/>
                </a:solidFill>
                <a:latin typeface="Times New Roman" panose="02020603050405020304" pitchFamily="18" charset="0"/>
                <a:cs typeface="Times New Roman" panose="02020603050405020304" pitchFamily="18" charset="0"/>
              </a:rPr>
              <a:t>Màng xương</a:t>
            </a:r>
          </a:p>
        </p:txBody>
      </p:sp>
      <p:sp>
        <p:nvSpPr>
          <p:cNvPr id="40" name="TextBox 39"/>
          <p:cNvSpPr txBox="1"/>
          <p:nvPr/>
        </p:nvSpPr>
        <p:spPr>
          <a:xfrm>
            <a:off x="2352675" y="5168563"/>
            <a:ext cx="990600" cy="646331"/>
          </a:xfrm>
          <a:prstGeom prst="rect">
            <a:avLst/>
          </a:prstGeom>
          <a:noFill/>
        </p:spPr>
        <p:txBody>
          <a:bodyPr wrap="square" rtlCol="0">
            <a:spAutoFit/>
          </a:bodyPr>
          <a:lstStyle/>
          <a:p>
            <a:r>
              <a:rPr lang="en-US">
                <a:solidFill>
                  <a:srgbClr val="00B0F0"/>
                </a:solidFill>
                <a:latin typeface="Times New Roman" panose="02020603050405020304" pitchFamily="18" charset="0"/>
                <a:cs typeface="Times New Roman" panose="02020603050405020304" pitchFamily="18" charset="0"/>
              </a:rPr>
              <a:t>Đầu dưới</a:t>
            </a:r>
          </a:p>
        </p:txBody>
      </p:sp>
      <p:sp>
        <p:nvSpPr>
          <p:cNvPr id="41" name="TextBox 40"/>
          <p:cNvSpPr txBox="1"/>
          <p:nvPr/>
        </p:nvSpPr>
        <p:spPr>
          <a:xfrm>
            <a:off x="2240758" y="4209365"/>
            <a:ext cx="1302542" cy="646331"/>
          </a:xfrm>
          <a:prstGeom prst="rect">
            <a:avLst/>
          </a:prstGeom>
          <a:noFill/>
        </p:spPr>
        <p:txBody>
          <a:bodyPr wrap="square" rtlCol="0">
            <a:spAutoFit/>
          </a:bodyPr>
          <a:lstStyle/>
          <a:p>
            <a:r>
              <a:rPr lang="en-US">
                <a:solidFill>
                  <a:srgbClr val="00B0F0"/>
                </a:solidFill>
                <a:latin typeface="Times New Roman" panose="02020603050405020304" pitchFamily="18" charset="0"/>
                <a:cs typeface="Times New Roman" panose="02020603050405020304" pitchFamily="18" charset="0"/>
              </a:rPr>
              <a:t>Mô xương cứng</a:t>
            </a:r>
          </a:p>
        </p:txBody>
      </p:sp>
      <p:sp>
        <p:nvSpPr>
          <p:cNvPr id="42" name="TextBox 41"/>
          <p:cNvSpPr txBox="1"/>
          <p:nvPr/>
        </p:nvSpPr>
        <p:spPr>
          <a:xfrm>
            <a:off x="4190999" y="3563034"/>
            <a:ext cx="994029" cy="646331"/>
          </a:xfrm>
          <a:prstGeom prst="rect">
            <a:avLst/>
          </a:prstGeom>
          <a:noFill/>
        </p:spPr>
        <p:txBody>
          <a:bodyPr wrap="square" rtlCol="0">
            <a:spAutoFit/>
          </a:bodyPr>
          <a:lstStyle/>
          <a:p>
            <a:r>
              <a:rPr lang="en-US" dirty="0" err="1">
                <a:solidFill>
                  <a:srgbClr val="00B0F0"/>
                </a:solidFill>
                <a:latin typeface="Times New Roman" panose="02020603050405020304" pitchFamily="18" charset="0"/>
                <a:cs typeface="Times New Roman" panose="02020603050405020304" pitchFamily="18" charset="0"/>
              </a:rPr>
              <a:t>Thân</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xương</a:t>
            </a:r>
            <a:endParaRPr lang="en-US"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333851"/>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circle(in)">
                                      <p:cBhvr>
                                        <p:cTn id="22" dur="2000"/>
                                        <p:tgtEl>
                                          <p:spTgt spid="2051"/>
                                        </p:tgtEl>
                                      </p:cBhvr>
                                    </p:animEffect>
                                  </p:childTnLst>
                                </p:cTn>
                              </p:par>
                              <p:par>
                                <p:cTn id="23" presetID="6" presetClass="entr" presetSubtype="16"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2000"/>
                                        <p:tgtEl>
                                          <p:spTgt spid="2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circle(in)">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ppt_x"/>
                                          </p:val>
                                        </p:tav>
                                        <p:tav tm="100000">
                                          <p:val>
                                            <p:strVal val="#ppt_x"/>
                                          </p:val>
                                        </p:tav>
                                      </p:tavLst>
                                    </p:anim>
                                    <p:anim calcmode="lin" valueType="num">
                                      <p:cBhvr additive="base">
                                        <p:cTn id="42" dur="500" fill="hold"/>
                                        <p:tgtEl>
                                          <p:spTgt spid="3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ppt_x"/>
                                          </p:val>
                                        </p:tav>
                                        <p:tav tm="100000">
                                          <p:val>
                                            <p:strVal val="#ppt_x"/>
                                          </p:val>
                                        </p:tav>
                                      </p:tavLst>
                                    </p:anim>
                                    <p:anim calcmode="lin" valueType="num">
                                      <p:cBhvr additive="base">
                                        <p:cTn id="58" dur="500" fill="hold"/>
                                        <p:tgtEl>
                                          <p:spTgt spid="4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ppt_x"/>
                                          </p:val>
                                        </p:tav>
                                        <p:tav tm="100000">
                                          <p:val>
                                            <p:strVal val="#ppt_x"/>
                                          </p:val>
                                        </p:tav>
                                      </p:tavLst>
                                    </p:anim>
                                    <p:anim calcmode="lin" valueType="num">
                                      <p:cBhvr additive="base">
                                        <p:cTn id="70" dur="500" fill="hold"/>
                                        <p:tgtEl>
                                          <p:spTgt spid="3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ppt_x"/>
                                          </p:val>
                                        </p:tav>
                                        <p:tav tm="100000">
                                          <p:val>
                                            <p:strVal val="#ppt_x"/>
                                          </p:val>
                                        </p:tav>
                                      </p:tavLst>
                                    </p:anim>
                                    <p:anim calcmode="lin" valueType="num">
                                      <p:cBhvr additive="base">
                                        <p:cTn id="7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p:bldP spid="30" grpId="0"/>
      <p:bldP spid="31" grpId="0"/>
      <p:bldP spid="32" grpId="0"/>
      <p:bldP spid="33" grpId="0"/>
      <p:bldP spid="5" grpId="0"/>
      <p:bldP spid="37" grpId="0"/>
      <p:bldP spid="38" grpId="0"/>
      <p:bldP spid="39" grpId="0"/>
      <p:bldP spid="40"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ag00315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003800"/>
            <a:ext cx="1725613"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AutoShape 5"/>
          <p:cNvSpPr>
            <a:spLocks noChangeArrowheads="1"/>
          </p:cNvSpPr>
          <p:nvPr/>
        </p:nvSpPr>
        <p:spPr bwMode="auto">
          <a:xfrm>
            <a:off x="0" y="2133600"/>
            <a:ext cx="3276600" cy="2514600"/>
          </a:xfrm>
          <a:prstGeom prst="wedgeEllipseCallout">
            <a:avLst>
              <a:gd name="adj1" fmla="val -10755"/>
              <a:gd name="adj2" fmla="val 7304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Ai chỉ cho em biết các chú thích của hình sau ?</a:t>
            </a:r>
          </a:p>
        </p:txBody>
      </p:sp>
      <p:pic>
        <p:nvPicPr>
          <p:cNvPr id="8196" name="Picture 7" descr="Cau tao xuo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9"/>
          <p:cNvSpPr txBox="1">
            <a:spLocks noChangeArrowheads="1"/>
          </p:cNvSpPr>
          <p:nvPr/>
        </p:nvSpPr>
        <p:spPr bwMode="auto">
          <a:xfrm>
            <a:off x="7277100" y="246062"/>
            <a:ext cx="18288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Mô x</a:t>
            </a:r>
            <a:r>
              <a:rPr lang="vi-VN" altLang="en-US" sz="1600" b="1">
                <a:latin typeface="Times New Roman" panose="02020603050405020304" pitchFamily="18" charset="0"/>
                <a:cs typeface="Times New Roman" panose="02020603050405020304" pitchFamily="18" charset="0"/>
              </a:rPr>
              <a:t>ươ</a:t>
            </a:r>
            <a:r>
              <a:rPr lang="en-US" altLang="en-US" sz="1600" b="1">
                <a:latin typeface="Times New Roman" panose="02020603050405020304" pitchFamily="18" charset="0"/>
                <a:cs typeface="Times New Roman" panose="02020603050405020304" pitchFamily="18" charset="0"/>
              </a:rPr>
              <a:t>ng xốp</a:t>
            </a:r>
          </a:p>
        </p:txBody>
      </p:sp>
      <p:sp>
        <p:nvSpPr>
          <p:cNvPr id="11274" name="Text Box 10"/>
          <p:cNvSpPr txBox="1">
            <a:spLocks noChangeArrowheads="1"/>
          </p:cNvSpPr>
          <p:nvPr/>
        </p:nvSpPr>
        <p:spPr bwMode="auto">
          <a:xfrm>
            <a:off x="0" y="6019800"/>
            <a:ext cx="76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Đầu</a:t>
            </a:r>
          </a:p>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d</a:t>
            </a:r>
            <a:r>
              <a:rPr lang="vi-VN" altLang="en-US" sz="1600" b="1">
                <a:latin typeface="Times New Roman" panose="02020603050405020304" pitchFamily="18" charset="0"/>
                <a:cs typeface="Times New Roman" panose="02020603050405020304" pitchFamily="18" charset="0"/>
              </a:rPr>
              <a:t>ư</a:t>
            </a:r>
            <a:r>
              <a:rPr lang="en-US" altLang="en-US" sz="1600" b="1">
                <a:latin typeface="Times New Roman" panose="02020603050405020304" pitchFamily="18" charset="0"/>
                <a:cs typeface="Times New Roman" panose="02020603050405020304" pitchFamily="18" charset="0"/>
              </a:rPr>
              <a:t>ới</a:t>
            </a:r>
          </a:p>
        </p:txBody>
      </p:sp>
      <p:sp>
        <p:nvSpPr>
          <p:cNvPr id="11275" name="Text Box 11"/>
          <p:cNvSpPr txBox="1">
            <a:spLocks noChangeArrowheads="1"/>
          </p:cNvSpPr>
          <p:nvPr/>
        </p:nvSpPr>
        <p:spPr bwMode="auto">
          <a:xfrm>
            <a:off x="0" y="3581400"/>
            <a:ext cx="914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dirty="0" err="1">
                <a:latin typeface="Times New Roman" panose="02020603050405020304" pitchFamily="18" charset="0"/>
                <a:cs typeface="Times New Roman" panose="02020603050405020304" pitchFamily="18" charset="0"/>
              </a:rPr>
              <a:t>Thân</a:t>
            </a:r>
            <a:endParaRPr lang="en-US" altLang="en-US" sz="16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1600" b="1" dirty="0">
                <a:latin typeface="Times New Roman" panose="02020603050405020304" pitchFamily="18" charset="0"/>
                <a:cs typeface="Times New Roman" panose="02020603050405020304" pitchFamily="18" charset="0"/>
              </a:rPr>
              <a:t>x</a:t>
            </a:r>
            <a:r>
              <a:rPr lang="vi-VN" altLang="en-US" sz="1600" b="1" dirty="0">
                <a:latin typeface="Times New Roman" panose="02020603050405020304" pitchFamily="18" charset="0"/>
                <a:cs typeface="Times New Roman" panose="02020603050405020304" pitchFamily="18" charset="0"/>
              </a:rPr>
              <a:t>ươ</a:t>
            </a:r>
            <a:r>
              <a:rPr lang="en-US" altLang="en-US" sz="1600" b="1" dirty="0">
                <a:latin typeface="Times New Roman" panose="02020603050405020304" pitchFamily="18" charset="0"/>
                <a:cs typeface="Times New Roman" panose="02020603050405020304" pitchFamily="18" charset="0"/>
              </a:rPr>
              <a:t>ng</a:t>
            </a:r>
          </a:p>
        </p:txBody>
      </p:sp>
      <p:sp>
        <p:nvSpPr>
          <p:cNvPr id="11276" name="Text Box 12"/>
          <p:cNvSpPr txBox="1">
            <a:spLocks noChangeArrowheads="1"/>
          </p:cNvSpPr>
          <p:nvPr/>
        </p:nvSpPr>
        <p:spPr bwMode="auto">
          <a:xfrm>
            <a:off x="2667000" y="0"/>
            <a:ext cx="1600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u="sng">
                <a:latin typeface="Times New Roman" panose="02020603050405020304" pitchFamily="18" charset="0"/>
                <a:cs typeface="Times New Roman" panose="02020603050405020304" pitchFamily="18" charset="0"/>
              </a:rPr>
              <a:t>Mô x</a:t>
            </a:r>
            <a:r>
              <a:rPr lang="vi-VN" altLang="en-US" sz="1600" b="1" u="sng">
                <a:latin typeface="Times New Roman" panose="02020603050405020304" pitchFamily="18" charset="0"/>
                <a:cs typeface="Times New Roman" panose="02020603050405020304" pitchFamily="18" charset="0"/>
              </a:rPr>
              <a:t>ươ</a:t>
            </a:r>
            <a:r>
              <a:rPr lang="en-US" altLang="en-US" sz="1600" b="1" u="sng">
                <a:latin typeface="Times New Roman" panose="02020603050405020304" pitchFamily="18" charset="0"/>
                <a:cs typeface="Times New Roman" panose="02020603050405020304" pitchFamily="18" charset="0"/>
              </a:rPr>
              <a:t>ng xốp</a:t>
            </a:r>
          </a:p>
        </p:txBody>
      </p:sp>
      <p:sp>
        <p:nvSpPr>
          <p:cNvPr id="11277" name="Text Box 13"/>
          <p:cNvSpPr txBox="1">
            <a:spLocks noChangeArrowheads="1"/>
          </p:cNvSpPr>
          <p:nvPr/>
        </p:nvSpPr>
        <p:spPr bwMode="auto">
          <a:xfrm>
            <a:off x="2667000" y="1044575"/>
            <a:ext cx="76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u="sng">
                <a:latin typeface="Times New Roman" panose="02020603050405020304" pitchFamily="18" charset="0"/>
                <a:cs typeface="Times New Roman" panose="02020603050405020304" pitchFamily="18" charset="0"/>
              </a:rPr>
              <a:t>Sụn</a:t>
            </a:r>
          </a:p>
          <a:p>
            <a:pPr eaLnBrk="1" hangingPunct="1">
              <a:spcBef>
                <a:spcPct val="0"/>
              </a:spcBef>
              <a:buFontTx/>
              <a:buNone/>
            </a:pPr>
            <a:r>
              <a:rPr lang="en-US" altLang="en-US" sz="1600" b="1" u="sng">
                <a:latin typeface="Times New Roman" panose="02020603050405020304" pitchFamily="18" charset="0"/>
                <a:cs typeface="Times New Roman" panose="02020603050405020304" pitchFamily="18" charset="0"/>
              </a:rPr>
              <a:t>khớp</a:t>
            </a:r>
          </a:p>
        </p:txBody>
      </p:sp>
      <p:sp>
        <p:nvSpPr>
          <p:cNvPr id="11278" name="Text Box 14"/>
          <p:cNvSpPr txBox="1">
            <a:spLocks noChangeArrowheads="1"/>
          </p:cNvSpPr>
          <p:nvPr/>
        </p:nvSpPr>
        <p:spPr bwMode="auto">
          <a:xfrm>
            <a:off x="2667000" y="1643062"/>
            <a:ext cx="990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Đĩa sụn</a:t>
            </a:r>
          </a:p>
        </p:txBody>
      </p:sp>
      <p:sp>
        <p:nvSpPr>
          <p:cNvPr id="11279" name="Text Box 15"/>
          <p:cNvSpPr txBox="1">
            <a:spLocks noChangeArrowheads="1"/>
          </p:cNvSpPr>
          <p:nvPr/>
        </p:nvSpPr>
        <p:spPr bwMode="auto">
          <a:xfrm>
            <a:off x="2590800" y="2143125"/>
            <a:ext cx="1524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u="sng" dirty="0" err="1">
                <a:latin typeface="Times New Roman" panose="02020603050405020304" pitchFamily="18" charset="0"/>
                <a:cs typeface="Times New Roman" panose="02020603050405020304" pitchFamily="18" charset="0"/>
              </a:rPr>
              <a:t>Màng</a:t>
            </a:r>
            <a:r>
              <a:rPr lang="en-US" altLang="en-US" sz="1600" b="1" u="sng" dirty="0">
                <a:latin typeface="Times New Roman" panose="02020603050405020304" pitchFamily="18" charset="0"/>
                <a:cs typeface="Times New Roman" panose="02020603050405020304" pitchFamily="18" charset="0"/>
              </a:rPr>
              <a:t> x</a:t>
            </a:r>
            <a:r>
              <a:rPr lang="vi-VN" altLang="en-US" sz="1600" b="1" u="sng" dirty="0">
                <a:latin typeface="Times New Roman" panose="02020603050405020304" pitchFamily="18" charset="0"/>
                <a:cs typeface="Times New Roman" panose="02020603050405020304" pitchFamily="18" charset="0"/>
              </a:rPr>
              <a:t>ươ</a:t>
            </a:r>
            <a:r>
              <a:rPr lang="en-US" altLang="en-US" sz="1600" b="1" u="sng" dirty="0">
                <a:latin typeface="Times New Roman" panose="02020603050405020304" pitchFamily="18" charset="0"/>
                <a:cs typeface="Times New Roman" panose="02020603050405020304" pitchFamily="18" charset="0"/>
              </a:rPr>
              <a:t>ng</a:t>
            </a:r>
          </a:p>
        </p:txBody>
      </p:sp>
      <p:sp>
        <p:nvSpPr>
          <p:cNvPr id="11280" name="Text Box 16"/>
          <p:cNvSpPr txBox="1">
            <a:spLocks noChangeArrowheads="1"/>
          </p:cNvSpPr>
          <p:nvPr/>
        </p:nvSpPr>
        <p:spPr bwMode="auto">
          <a:xfrm>
            <a:off x="2638425" y="2521744"/>
            <a:ext cx="1752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u="sng">
                <a:latin typeface="Times New Roman" panose="02020603050405020304" pitchFamily="18" charset="0"/>
                <a:cs typeface="Times New Roman" panose="02020603050405020304" pitchFamily="18" charset="0"/>
              </a:rPr>
              <a:t>Mô x</a:t>
            </a:r>
            <a:r>
              <a:rPr lang="vi-VN" altLang="en-US" sz="1600" b="1" u="sng">
                <a:latin typeface="Times New Roman" panose="02020603050405020304" pitchFamily="18" charset="0"/>
                <a:cs typeface="Times New Roman" panose="02020603050405020304" pitchFamily="18" charset="0"/>
              </a:rPr>
              <a:t>ươ</a:t>
            </a:r>
            <a:r>
              <a:rPr lang="en-US" altLang="en-US" sz="1600" b="1" u="sng">
                <a:latin typeface="Times New Roman" panose="02020603050405020304" pitchFamily="18" charset="0"/>
                <a:cs typeface="Times New Roman" panose="02020603050405020304" pitchFamily="18" charset="0"/>
              </a:rPr>
              <a:t>ng cứng</a:t>
            </a:r>
          </a:p>
        </p:txBody>
      </p:sp>
      <p:sp>
        <p:nvSpPr>
          <p:cNvPr id="11281" name="Text Box 17"/>
          <p:cNvSpPr txBox="1">
            <a:spLocks noChangeArrowheads="1"/>
          </p:cNvSpPr>
          <p:nvPr/>
        </p:nvSpPr>
        <p:spPr bwMode="auto">
          <a:xfrm>
            <a:off x="2638425" y="2971800"/>
            <a:ext cx="1371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u="sng">
                <a:latin typeface="Times New Roman" panose="02020603050405020304" pitchFamily="18" charset="0"/>
                <a:cs typeface="Times New Roman" panose="02020603050405020304" pitchFamily="18" charset="0"/>
              </a:rPr>
              <a:t>Khoang tủy</a:t>
            </a:r>
          </a:p>
        </p:txBody>
      </p:sp>
      <p:sp>
        <p:nvSpPr>
          <p:cNvPr id="11282" name="Text Box 18"/>
          <p:cNvSpPr txBox="1">
            <a:spLocks noChangeArrowheads="1"/>
          </p:cNvSpPr>
          <p:nvPr/>
        </p:nvSpPr>
        <p:spPr bwMode="auto">
          <a:xfrm>
            <a:off x="-47625" y="752475"/>
            <a:ext cx="76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Đầu</a:t>
            </a:r>
          </a:p>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trên</a:t>
            </a:r>
          </a:p>
        </p:txBody>
      </p:sp>
      <p:sp>
        <p:nvSpPr>
          <p:cNvPr id="11283" name="Text Box 19"/>
          <p:cNvSpPr txBox="1">
            <a:spLocks noChangeArrowheads="1"/>
          </p:cNvSpPr>
          <p:nvPr/>
        </p:nvSpPr>
        <p:spPr bwMode="auto">
          <a:xfrm>
            <a:off x="7239000" y="600075"/>
            <a:ext cx="1981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Mô x</a:t>
            </a:r>
            <a:r>
              <a:rPr lang="vi-VN" altLang="en-US" sz="1600" b="1">
                <a:latin typeface="Times New Roman" panose="02020603050405020304" pitchFamily="18" charset="0"/>
                <a:cs typeface="Times New Roman" panose="02020603050405020304" pitchFamily="18" charset="0"/>
              </a:rPr>
              <a:t>ươ</a:t>
            </a:r>
            <a:r>
              <a:rPr lang="en-US" altLang="en-US" sz="1600" b="1">
                <a:latin typeface="Times New Roman" panose="02020603050405020304" pitchFamily="18" charset="0"/>
                <a:cs typeface="Times New Roman" panose="02020603050405020304" pitchFamily="18" charset="0"/>
              </a:rPr>
              <a:t>ng cứng</a:t>
            </a:r>
          </a:p>
        </p:txBody>
      </p:sp>
      <p:sp>
        <p:nvSpPr>
          <p:cNvPr id="11284" name="Text Box 20"/>
          <p:cNvSpPr txBox="1">
            <a:spLocks noChangeArrowheads="1"/>
          </p:cNvSpPr>
          <p:nvPr/>
        </p:nvSpPr>
        <p:spPr bwMode="auto">
          <a:xfrm>
            <a:off x="7239000" y="928688"/>
            <a:ext cx="1905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Sụn </a:t>
            </a:r>
            <a:r>
              <a:rPr lang="vi-VN" altLang="en-US" sz="1600" b="1">
                <a:latin typeface="Times New Roman" panose="02020603050405020304" pitchFamily="18" charset="0"/>
                <a:cs typeface="Times New Roman" panose="02020603050405020304" pitchFamily="18" charset="0"/>
              </a:rPr>
              <a:t>đ</a:t>
            </a:r>
            <a:r>
              <a:rPr lang="en-US" altLang="en-US" sz="1600" b="1">
                <a:latin typeface="Times New Roman" panose="02020603050405020304" pitchFamily="18" charset="0"/>
                <a:cs typeface="Times New Roman" panose="02020603050405020304" pitchFamily="18" charset="0"/>
              </a:rPr>
              <a:t>ầu khớp</a:t>
            </a:r>
          </a:p>
        </p:txBody>
      </p:sp>
      <p:sp>
        <p:nvSpPr>
          <p:cNvPr id="11285" name="Text Box 21"/>
          <p:cNvSpPr txBox="1">
            <a:spLocks noChangeArrowheads="1"/>
          </p:cNvSpPr>
          <p:nvPr/>
        </p:nvSpPr>
        <p:spPr bwMode="auto">
          <a:xfrm>
            <a:off x="8077200" y="1828800"/>
            <a:ext cx="106680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Màng</a:t>
            </a:r>
          </a:p>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trong</a:t>
            </a:r>
          </a:p>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x</a:t>
            </a:r>
            <a:r>
              <a:rPr lang="vi-VN" altLang="en-US" sz="1600" b="1">
                <a:latin typeface="Times New Roman" panose="02020603050405020304" pitchFamily="18" charset="0"/>
                <a:cs typeface="Times New Roman" panose="02020603050405020304" pitchFamily="18" charset="0"/>
              </a:rPr>
              <a:t>ươ</a:t>
            </a:r>
            <a:r>
              <a:rPr lang="en-US" altLang="en-US" sz="1600" b="1">
                <a:latin typeface="Times New Roman" panose="02020603050405020304" pitchFamily="18" charset="0"/>
                <a:cs typeface="Times New Roman" panose="02020603050405020304" pitchFamily="18" charset="0"/>
              </a:rPr>
              <a:t>ng</a:t>
            </a:r>
          </a:p>
        </p:txBody>
      </p:sp>
      <p:sp>
        <p:nvSpPr>
          <p:cNvPr id="11286" name="Text Box 22"/>
          <p:cNvSpPr txBox="1">
            <a:spLocks noChangeArrowheads="1"/>
          </p:cNvSpPr>
          <p:nvPr/>
        </p:nvSpPr>
        <p:spPr bwMode="auto">
          <a:xfrm>
            <a:off x="4724400" y="3564731"/>
            <a:ext cx="1143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Tủy vàng</a:t>
            </a:r>
          </a:p>
        </p:txBody>
      </p:sp>
      <p:sp>
        <p:nvSpPr>
          <p:cNvPr id="11287" name="Text Box 23"/>
          <p:cNvSpPr txBox="1">
            <a:spLocks noChangeArrowheads="1"/>
          </p:cNvSpPr>
          <p:nvPr/>
        </p:nvSpPr>
        <p:spPr bwMode="auto">
          <a:xfrm>
            <a:off x="4572000" y="4088606"/>
            <a:ext cx="1752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Mô x</a:t>
            </a:r>
            <a:r>
              <a:rPr lang="vi-VN" altLang="en-US" sz="1600" b="1">
                <a:latin typeface="Times New Roman" panose="02020603050405020304" pitchFamily="18" charset="0"/>
                <a:cs typeface="Times New Roman" panose="02020603050405020304" pitchFamily="18" charset="0"/>
              </a:rPr>
              <a:t>ươ</a:t>
            </a:r>
            <a:r>
              <a:rPr lang="en-US" altLang="en-US" sz="1600" b="1">
                <a:latin typeface="Times New Roman" panose="02020603050405020304" pitchFamily="18" charset="0"/>
                <a:cs typeface="Times New Roman" panose="02020603050405020304" pitchFamily="18" charset="0"/>
              </a:rPr>
              <a:t>ng cứng</a:t>
            </a:r>
          </a:p>
        </p:txBody>
      </p:sp>
      <p:sp>
        <p:nvSpPr>
          <p:cNvPr id="11288" name="Text Box 24"/>
          <p:cNvSpPr txBox="1">
            <a:spLocks noChangeArrowheads="1"/>
          </p:cNvSpPr>
          <p:nvPr/>
        </p:nvSpPr>
        <p:spPr bwMode="auto">
          <a:xfrm>
            <a:off x="4724400" y="4450556"/>
            <a:ext cx="14478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Màng x</a:t>
            </a:r>
            <a:r>
              <a:rPr lang="vi-VN" altLang="en-US" sz="1600" b="1">
                <a:latin typeface="Times New Roman" panose="02020603050405020304" pitchFamily="18" charset="0"/>
                <a:cs typeface="Times New Roman" panose="02020603050405020304" pitchFamily="18" charset="0"/>
              </a:rPr>
              <a:t>ươ</a:t>
            </a:r>
            <a:r>
              <a:rPr lang="en-US" altLang="en-US" sz="1600" b="1">
                <a:latin typeface="Times New Roman" panose="02020603050405020304" pitchFamily="18" charset="0"/>
                <a:cs typeface="Times New Roman" panose="02020603050405020304" pitchFamily="18" charset="0"/>
              </a:rPr>
              <a:t>ng</a:t>
            </a:r>
          </a:p>
        </p:txBody>
      </p:sp>
      <p:sp>
        <p:nvSpPr>
          <p:cNvPr id="11289" name="Text Box 25"/>
          <p:cNvSpPr txBox="1">
            <a:spLocks noChangeArrowheads="1"/>
          </p:cNvSpPr>
          <p:nvPr/>
        </p:nvSpPr>
        <p:spPr bwMode="auto">
          <a:xfrm>
            <a:off x="4800600" y="4834731"/>
            <a:ext cx="1371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Sợi liên kết</a:t>
            </a:r>
          </a:p>
        </p:txBody>
      </p:sp>
      <p:sp>
        <p:nvSpPr>
          <p:cNvPr id="11290" name="Text Box 26"/>
          <p:cNvSpPr txBox="1">
            <a:spLocks noChangeArrowheads="1"/>
          </p:cNvSpPr>
          <p:nvPr/>
        </p:nvSpPr>
        <p:spPr bwMode="auto">
          <a:xfrm>
            <a:off x="5295900" y="5416550"/>
            <a:ext cx="76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Mạch</a:t>
            </a:r>
          </a:p>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máu</a:t>
            </a:r>
          </a:p>
        </p:txBody>
      </p:sp>
    </p:spTree>
    <p:extLst>
      <p:ext uri="{BB962C8B-B14F-4D97-AF65-F5344CB8AC3E}">
        <p14:creationId xmlns:p14="http://schemas.microsoft.com/office/powerpoint/2010/main" val="3220227198"/>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5"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normAutofit/>
          </a:bodyPr>
          <a:lstStyle/>
          <a:p>
            <a:r>
              <a:rPr lang="en-US" sz="5400" b="1">
                <a:solidFill>
                  <a:srgbClr val="FF0000"/>
                </a:solidFill>
                <a:latin typeface="Times New Roman" panose="02020603050405020304" pitchFamily="18" charset="0"/>
                <a:cs typeface="Times New Roman" panose="02020603050405020304" pitchFamily="18" charset="0"/>
              </a:rPr>
              <a:t>Câu hỏi </a:t>
            </a:r>
          </a:p>
        </p:txBody>
      </p:sp>
      <p:sp>
        <p:nvSpPr>
          <p:cNvPr id="3" name="Content Placeholder 2"/>
          <p:cNvSpPr>
            <a:spLocks noGrp="1"/>
          </p:cNvSpPr>
          <p:nvPr>
            <p:ph idx="1"/>
          </p:nvPr>
        </p:nvSpPr>
        <p:spPr>
          <a:xfrm>
            <a:off x="2286000" y="1600200"/>
            <a:ext cx="6400800" cy="4525963"/>
          </a:xfrm>
        </p:spPr>
        <p:txBody>
          <a:bodyPr>
            <a:normAutofit/>
          </a:bodyPr>
          <a:lstStyle/>
          <a:p>
            <a:pPr>
              <a:buFont typeface="Wingdings" panose="05000000000000000000" pitchFamily="2" charset="2"/>
              <a:buChar char="v"/>
            </a:pPr>
            <a:r>
              <a:rPr lang="en-US"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Cấu</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tạo</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hình</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ống</a:t>
            </a:r>
            <a:r>
              <a:rPr lang="en-US" sz="2800" b="1" u="sng" dirty="0">
                <a:solidFill>
                  <a:srgbClr val="00B0F0"/>
                </a:solidFill>
                <a:latin typeface="Times New Roman" panose="02020603050405020304" pitchFamily="18" charset="0"/>
                <a:cs typeface="Times New Roman" panose="02020603050405020304" pitchFamily="18" charset="0"/>
              </a:rPr>
              <a:t>, nan </a:t>
            </a:r>
            <a:r>
              <a:rPr lang="en-US" sz="2800" b="1" u="sng" dirty="0" err="1">
                <a:solidFill>
                  <a:srgbClr val="00B0F0"/>
                </a:solidFill>
                <a:latin typeface="Times New Roman" panose="02020603050405020304" pitchFamily="18" charset="0"/>
                <a:cs typeface="Times New Roman" panose="02020603050405020304" pitchFamily="18" charset="0"/>
              </a:rPr>
              <a:t>xương</a:t>
            </a:r>
            <a:r>
              <a:rPr lang="en-US" sz="2800" b="1" u="sng" dirty="0">
                <a:solidFill>
                  <a:srgbClr val="00B0F0"/>
                </a:solidFill>
                <a:latin typeface="Times New Roman" panose="02020603050405020304" pitchFamily="18" charset="0"/>
                <a:cs typeface="Times New Roman" panose="02020603050405020304" pitchFamily="18" charset="0"/>
              </a:rPr>
              <a:t> ở </a:t>
            </a:r>
            <a:r>
              <a:rPr lang="en-US" sz="2800" b="1" u="sng" dirty="0" err="1">
                <a:solidFill>
                  <a:srgbClr val="00B0F0"/>
                </a:solidFill>
                <a:latin typeface="Times New Roman" panose="02020603050405020304" pitchFamily="18" charset="0"/>
                <a:cs typeface="Times New Roman" panose="02020603050405020304" pitchFamily="18" charset="0"/>
              </a:rPr>
              <a:t>đầu</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xương</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xếp</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vòng</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cung</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có</a:t>
            </a:r>
            <a:r>
              <a:rPr lang="en-US" sz="2800" b="1" u="sng" dirty="0">
                <a:solidFill>
                  <a:srgbClr val="00B0F0"/>
                </a:solidFill>
                <a:latin typeface="Times New Roman" panose="02020603050405020304" pitchFamily="18" charset="0"/>
                <a:cs typeface="Times New Roman" panose="02020603050405020304" pitchFamily="18" charset="0"/>
              </a:rPr>
              <a:t> ý </a:t>
            </a:r>
            <a:r>
              <a:rPr lang="en-US" sz="2800" b="1" u="sng" dirty="0" err="1">
                <a:solidFill>
                  <a:srgbClr val="00B0F0"/>
                </a:solidFill>
                <a:latin typeface="Times New Roman" panose="02020603050405020304" pitchFamily="18" charset="0"/>
                <a:cs typeface="Times New Roman" panose="02020603050405020304" pitchFamily="18" charset="0"/>
              </a:rPr>
              <a:t>nghĩa</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gì</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đối</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với</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chức</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năng</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nâng</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đỡ</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của</a:t>
            </a:r>
            <a:r>
              <a:rPr lang="en-US" sz="2800" b="1" u="sng" dirty="0">
                <a:solidFill>
                  <a:srgbClr val="00B0F0"/>
                </a:solidFill>
                <a:latin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cs typeface="Times New Roman" panose="02020603050405020304" pitchFamily="18" charset="0"/>
              </a:rPr>
              <a:t>xương</a:t>
            </a:r>
            <a:r>
              <a:rPr lang="en-US" sz="2800" b="1" u="sng" dirty="0">
                <a:solidFill>
                  <a:srgbClr val="00B0F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altLang="en-US" sz="2800" b="1"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Cấu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giúp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nhẹ</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chắc</a:t>
            </a:r>
            <a:r>
              <a:rPr lang="en-US" altLang="en-US" sz="28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altLang="en-US" sz="2800" dirty="0">
                <a:latin typeface="Times New Roman" panose="02020603050405020304" pitchFamily="18" charset="0"/>
                <a:cs typeface="Times New Roman" panose="02020603050405020304" pitchFamily="18" charset="0"/>
              </a:rPr>
              <a:t>Nan </a:t>
            </a:r>
            <a:r>
              <a:rPr lang="en-US" altLang="en-US" sz="2800" dirty="0" err="1">
                <a:latin typeface="Times New Roman" panose="02020603050405020304" pitchFamily="18" charset="0"/>
                <a:cs typeface="Times New Roman" panose="02020603050405020304" pitchFamily="18" charset="0"/>
              </a:rPr>
              <a:t>xương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xếp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cung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dụng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tăng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chịu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lực</a:t>
            </a:r>
            <a:r>
              <a:rPr lang="en-US" altLang="en-US" sz="2800" dirty="0">
                <a:latin typeface="Times New Roman" panose="02020603050405020304" pitchFamily="18" charset="0"/>
                <a:cs typeface="Times New Roman" panose="02020603050405020304" pitchFamily="18" charset="0"/>
              </a:rPr>
              <a:t>.</a:t>
            </a:r>
          </a:p>
          <a:p>
            <a:pPr marL="0" indent="0">
              <a:buNone/>
            </a:pPr>
            <a:endParaRPr lang="en-US" sz="3100" u="sng" dirty="0">
              <a:solidFill>
                <a:srgbClr val="00B0F0"/>
              </a:solidFill>
              <a:latin typeface="Times New Roman" panose="02020603050405020304" pitchFamily="18" charset="0"/>
              <a:cs typeface="Times New Roman" panose="02020603050405020304" pitchFamily="18" charset="0"/>
            </a:endParaRPr>
          </a:p>
        </p:txBody>
      </p:sp>
      <p:sp>
        <p:nvSpPr>
          <p:cNvPr id="4" name="Isosceles Triangle 3"/>
          <p:cNvSpPr/>
          <p:nvPr/>
        </p:nvSpPr>
        <p:spPr>
          <a:xfrm flipV="1">
            <a:off x="6561220" y="609600"/>
            <a:ext cx="609600" cy="45720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346608"/>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44243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612" y="-19050"/>
            <a:ext cx="43703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8" name="Text Box 20"/>
          <p:cNvSpPr txBox="1">
            <a:spLocks noChangeArrowheads="1"/>
          </p:cNvSpPr>
          <p:nvPr/>
        </p:nvSpPr>
        <p:spPr bwMode="auto">
          <a:xfrm>
            <a:off x="2286000" y="4933950"/>
            <a:ext cx="6934200" cy="1938992"/>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cs typeface="Times New Roman" panose="02020603050405020304" pitchFamily="18" charset="0"/>
              </a:rPr>
              <a:t> ta </a:t>
            </a:r>
            <a:r>
              <a:rPr lang="en-US" altLang="en-US" sz="2400" dirty="0" err="1">
                <a:latin typeface="Times New Roman" panose="02020603050405020304" pitchFamily="18" charset="0"/>
                <a:cs typeface="Times New Roman" panose="02020603050405020304" pitchFamily="18" charset="0"/>
              </a:rPr>
              <a:t>đã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vận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kiểu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cấu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vòm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nan </a:t>
            </a:r>
            <a:r>
              <a:rPr lang="en-US" altLang="en-US" sz="2400" dirty="0" err="1">
                <a:latin typeface="Times New Roman" panose="02020603050405020304" pitchFamily="18" charset="0"/>
                <a:cs typeface="Times New Roman" panose="02020603050405020304" pitchFamily="18" charset="0"/>
              </a:rPr>
              <a:t>xương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kế</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trụ</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vòm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cửa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vừa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đảm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bảo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kiệm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liệu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công</a:t>
            </a:r>
            <a:r>
              <a:rPr lang="en-US" alt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08002922"/>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par>
                                <p:cTn id="8" presetID="6" presetClass="entr" presetSubtype="16" fill="hold" nodeType="withEffect">
                                  <p:stCondLst>
                                    <p:cond delay="0"/>
                                  </p:stCondLst>
                                  <p:childTnLst>
                                    <p:set>
                                      <p:cBhvr>
                                        <p:cTn id="9" dur="1" fill="hold">
                                          <p:stCondLst>
                                            <p:cond delay="0"/>
                                          </p:stCondLst>
                                        </p:cTn>
                                        <p:tgtEl>
                                          <p:spTgt spid="17411"/>
                                        </p:tgtEl>
                                        <p:attrNameLst>
                                          <p:attrName>style.visibility</p:attrName>
                                        </p:attrNameLst>
                                      </p:cBhvr>
                                      <p:to>
                                        <p:strVal val="visible"/>
                                      </p:to>
                                    </p:set>
                                    <p:animEffect transition="in" filter="circle(in)">
                                      <p:cBhvr>
                                        <p:cTn id="10" dur="2000"/>
                                        <p:tgtEl>
                                          <p:spTgt spid="17411"/>
                                        </p:tgtEl>
                                      </p:cBhvr>
                                    </p:animEffect>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53268"/>
                                        </p:tgtEl>
                                        <p:attrNameLst>
                                          <p:attrName>style.visibility</p:attrName>
                                        </p:attrNameLst>
                                      </p:cBhvr>
                                      <p:to>
                                        <p:strVal val="visible"/>
                                      </p:to>
                                    </p:set>
                                    <p:anim calcmode="lin" valueType="num">
                                      <p:cBhvr>
                                        <p:cTn id="15" dur="500" fill="hold"/>
                                        <p:tgtEl>
                                          <p:spTgt spid="53268"/>
                                        </p:tgtEl>
                                        <p:attrNameLst>
                                          <p:attrName>ppt_w</p:attrName>
                                        </p:attrNameLst>
                                      </p:cBhvr>
                                      <p:tavLst>
                                        <p:tav tm="0">
                                          <p:val>
                                            <p:strVal val="#ppt_w*2.5"/>
                                          </p:val>
                                        </p:tav>
                                        <p:tav tm="100000">
                                          <p:val>
                                            <p:strVal val="#ppt_w"/>
                                          </p:val>
                                        </p:tav>
                                      </p:tavLst>
                                    </p:anim>
                                    <p:anim calcmode="lin" valueType="num">
                                      <p:cBhvr>
                                        <p:cTn id="16" dur="500" fill="hold"/>
                                        <p:tgtEl>
                                          <p:spTgt spid="53268"/>
                                        </p:tgtEl>
                                        <p:attrNameLst>
                                          <p:attrName>ppt_h</p:attrName>
                                        </p:attrNameLst>
                                      </p:cBhvr>
                                      <p:tavLst>
                                        <p:tav tm="0">
                                          <p:val>
                                            <p:strVal val="#ppt_h*0.01"/>
                                          </p:val>
                                        </p:tav>
                                        <p:tav tm="100000">
                                          <p:val>
                                            <p:strVal val="#ppt_h"/>
                                          </p:val>
                                        </p:tav>
                                      </p:tavLst>
                                    </p:anim>
                                    <p:anim calcmode="lin" valueType="num">
                                      <p:cBhvr>
                                        <p:cTn id="17" dur="500" fill="hold"/>
                                        <p:tgtEl>
                                          <p:spTgt spid="53268"/>
                                        </p:tgtEl>
                                        <p:attrNameLst>
                                          <p:attrName>ppt_x</p:attrName>
                                        </p:attrNameLst>
                                      </p:cBhvr>
                                      <p:tavLst>
                                        <p:tav tm="0">
                                          <p:val>
                                            <p:strVal val="#ppt_x"/>
                                          </p:val>
                                        </p:tav>
                                        <p:tav tm="100000">
                                          <p:val>
                                            <p:strVal val="#ppt_x"/>
                                          </p:val>
                                        </p:tav>
                                      </p:tavLst>
                                    </p:anim>
                                    <p:anim calcmode="lin" valueType="num">
                                      <p:cBhvr>
                                        <p:cTn id="18" dur="500" fill="hold"/>
                                        <p:tgtEl>
                                          <p:spTgt spid="53268"/>
                                        </p:tgtEl>
                                        <p:attrNameLst>
                                          <p:attrName>ppt_y</p:attrName>
                                        </p:attrNameLst>
                                      </p:cBhvr>
                                      <p:tavLst>
                                        <p:tav tm="0">
                                          <p:val>
                                            <p:strVal val="#ppt_h+1"/>
                                          </p:val>
                                        </p:tav>
                                        <p:tav tm="100000">
                                          <p:val>
                                            <p:strVal val="#ppt_y"/>
                                          </p:val>
                                        </p:tav>
                                      </p:tavLst>
                                    </p:anim>
                                    <p:animEffect transition="in" filter="fade">
                                      <p:cBhvr>
                                        <p:cTn id="19" dur="500"/>
                                        <p:tgtEl>
                                          <p:spTgt spid="53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086600" cy="1143000"/>
          </a:xfrm>
        </p:spPr>
        <p:txBody>
          <a:bodyPr>
            <a:normAutofit/>
          </a:bodyPr>
          <a:lstStyle/>
          <a:p>
            <a:r>
              <a:rPr lang="en-US" sz="5400" b="1">
                <a:solidFill>
                  <a:srgbClr val="FF0000"/>
                </a:solidFill>
                <a:latin typeface="Times New Roman" panose="02020603050405020304" pitchFamily="18" charset="0"/>
                <a:cs typeface="Times New Roman" panose="02020603050405020304" pitchFamily="18" charset="0"/>
              </a:rPr>
              <a:t>  KẾT LUẬN </a:t>
            </a:r>
          </a:p>
        </p:txBody>
      </p:sp>
      <p:sp>
        <p:nvSpPr>
          <p:cNvPr id="6" name="Horizontal Scroll 5"/>
          <p:cNvSpPr/>
          <p:nvPr/>
        </p:nvSpPr>
        <p:spPr>
          <a:xfrm>
            <a:off x="2286000" y="1600200"/>
            <a:ext cx="6400800" cy="4191000"/>
          </a:xfrm>
          <a:prstGeom prst="horizontalScroll">
            <a:avLst/>
          </a:prstGeom>
          <a:gradFill flip="none" rotWithShape="1">
            <a:gsLst>
              <a:gs pos="0">
                <a:srgbClr val="FFFF00"/>
              </a:gs>
              <a:gs pos="50000">
                <a:srgbClr val="F0FF27"/>
              </a:gs>
              <a:gs pos="100000">
                <a:schemeClr val="bg1"/>
              </a:gs>
            </a:gsLst>
            <a:lin ang="5400000" scaled="0"/>
            <a:tileRect t="-100000" r="-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TextBox 6"/>
          <p:cNvSpPr txBox="1"/>
          <p:nvPr/>
        </p:nvSpPr>
        <p:spPr>
          <a:xfrm>
            <a:off x="2971800" y="2209800"/>
            <a:ext cx="5562600" cy="3170099"/>
          </a:xfrm>
          <a:prstGeom prst="rect">
            <a:avLst/>
          </a:prstGeom>
          <a:noFill/>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Xương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gồm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sụn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đầu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xương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mô</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xương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xốp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màng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xương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mô</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xương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cứng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khoang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xương</a:t>
            </a:r>
            <a:r>
              <a:rPr lang="en-US"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75724664"/>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7010400" cy="1036638"/>
          </a:xfrm>
        </p:spPr>
        <p:txBody>
          <a:bodyPr>
            <a:noAutofit/>
          </a:bodyPr>
          <a:lstStyle/>
          <a:p>
            <a:pPr algn="l">
              <a:buFont typeface="+mj-lt"/>
              <a:buAutoNum type="romanUcPeriod"/>
            </a:pPr>
            <a:r>
              <a:rPr lang="en-US" b="1">
                <a:solidFill>
                  <a:srgbClr val="FF0000"/>
                </a:solidFill>
                <a:latin typeface="Times New Roman" panose="02020603050405020304" pitchFamily="18" charset="0"/>
                <a:cs typeface="Times New Roman" panose="02020603050405020304" pitchFamily="18" charset="0"/>
              </a:rPr>
              <a:t>CẤU TẠO CỦA XƯƠNG</a:t>
            </a:r>
            <a:br>
              <a:rPr lang="en-US" b="1">
                <a:solidFill>
                  <a:srgbClr val="FF0000"/>
                </a:solidFill>
                <a:latin typeface="Times New Roman" panose="02020603050405020304" pitchFamily="18" charset="0"/>
                <a:cs typeface="Times New Roman" panose="02020603050405020304" pitchFamily="18" charset="0"/>
              </a:rPr>
            </a:br>
            <a:r>
              <a:rPr lang="en-US" sz="4000">
                <a:latin typeface="Times New Roman" panose="02020603050405020304" pitchFamily="18" charset="0"/>
                <a:cs typeface="Times New Roman" panose="02020603050405020304" pitchFamily="18" charset="0"/>
              </a:rPr>
              <a:t>2.Chức năng của xương dài</a:t>
            </a:r>
            <a:br>
              <a:rPr lang="en-US" sz="4000">
                <a:latin typeface="Times New Roman" panose="02020603050405020304" pitchFamily="18"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sp>
        <p:nvSpPr>
          <p:cNvPr id="4" name="Rectangle 3"/>
          <p:cNvSpPr/>
          <p:nvPr/>
        </p:nvSpPr>
        <p:spPr>
          <a:xfrm>
            <a:off x="1981200" y="1371600"/>
            <a:ext cx="7162800" cy="4572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p:txBody>
          <a:bodyPr/>
          <a:lstStyle/>
          <a:p>
            <a:endParaRPr lang="en-US">
              <a:latin typeface="Times New Roman" panose="02020603050405020304" pitchFamily="18" charset="0"/>
              <a:cs typeface="Times New Roman" panose="02020603050405020304" pitchFamily="18" charset="0"/>
            </a:endParaRPr>
          </a:p>
        </p:txBody>
      </p:sp>
      <p:pic>
        <p:nvPicPr>
          <p:cNvPr id="11" name="Picture 7" descr="Cau tao xuo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434306"/>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9"/>
          <p:cNvSpPr txBox="1">
            <a:spLocks noChangeArrowheads="1"/>
          </p:cNvSpPr>
          <p:nvPr/>
        </p:nvSpPr>
        <p:spPr bwMode="auto">
          <a:xfrm>
            <a:off x="7200900" y="1607503"/>
            <a:ext cx="18288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Mô x</a:t>
            </a:r>
            <a:r>
              <a:rPr lang="vi-VN" altLang="en-US" sz="1600" b="1">
                <a:latin typeface="Times New Roman" panose="02020603050405020304" pitchFamily="18" charset="0"/>
                <a:cs typeface="Times New Roman" panose="02020603050405020304" pitchFamily="18" charset="0"/>
              </a:rPr>
              <a:t>ươ</a:t>
            </a:r>
            <a:r>
              <a:rPr lang="en-US" altLang="en-US" sz="1600" b="1">
                <a:latin typeface="Times New Roman" panose="02020603050405020304" pitchFamily="18" charset="0"/>
                <a:cs typeface="Times New Roman" panose="02020603050405020304" pitchFamily="18" charset="0"/>
              </a:rPr>
              <a:t>ng xốp</a:t>
            </a:r>
          </a:p>
        </p:txBody>
      </p:sp>
      <p:sp>
        <p:nvSpPr>
          <p:cNvPr id="13" name="Text Box 10"/>
          <p:cNvSpPr txBox="1">
            <a:spLocks noChangeArrowheads="1"/>
          </p:cNvSpPr>
          <p:nvPr/>
        </p:nvSpPr>
        <p:spPr bwMode="auto">
          <a:xfrm>
            <a:off x="38100" y="6121469"/>
            <a:ext cx="76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Đầu</a:t>
            </a:r>
          </a:p>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d</a:t>
            </a:r>
            <a:r>
              <a:rPr lang="vi-VN" altLang="en-US" sz="1600" b="1">
                <a:latin typeface="Times New Roman" panose="02020603050405020304" pitchFamily="18" charset="0"/>
                <a:cs typeface="Times New Roman" panose="02020603050405020304" pitchFamily="18" charset="0"/>
              </a:rPr>
              <a:t>ư</a:t>
            </a:r>
            <a:r>
              <a:rPr lang="en-US" altLang="en-US" sz="1600" b="1">
                <a:latin typeface="Times New Roman" panose="02020603050405020304" pitchFamily="18" charset="0"/>
                <a:cs typeface="Times New Roman" panose="02020603050405020304" pitchFamily="18" charset="0"/>
              </a:rPr>
              <a:t>ới</a:t>
            </a:r>
          </a:p>
        </p:txBody>
      </p:sp>
      <p:sp>
        <p:nvSpPr>
          <p:cNvPr id="14" name="Text Box 11"/>
          <p:cNvSpPr txBox="1">
            <a:spLocks noChangeArrowheads="1"/>
          </p:cNvSpPr>
          <p:nvPr/>
        </p:nvSpPr>
        <p:spPr bwMode="auto">
          <a:xfrm>
            <a:off x="38100" y="4158456"/>
            <a:ext cx="914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Thân</a:t>
            </a:r>
          </a:p>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x</a:t>
            </a:r>
            <a:r>
              <a:rPr lang="vi-VN" altLang="en-US" sz="1600" b="1">
                <a:latin typeface="Times New Roman" panose="02020603050405020304" pitchFamily="18" charset="0"/>
                <a:cs typeface="Times New Roman" panose="02020603050405020304" pitchFamily="18" charset="0"/>
              </a:rPr>
              <a:t>ươ</a:t>
            </a:r>
            <a:r>
              <a:rPr lang="en-US" altLang="en-US" sz="1600" b="1">
                <a:latin typeface="Times New Roman" panose="02020603050405020304" pitchFamily="18" charset="0"/>
                <a:cs typeface="Times New Roman" panose="02020603050405020304" pitchFamily="18" charset="0"/>
              </a:rPr>
              <a:t>ng</a:t>
            </a:r>
          </a:p>
        </p:txBody>
      </p:sp>
      <p:sp>
        <p:nvSpPr>
          <p:cNvPr id="15" name="Text Box 12"/>
          <p:cNvSpPr txBox="1">
            <a:spLocks noChangeArrowheads="1"/>
          </p:cNvSpPr>
          <p:nvPr/>
        </p:nvSpPr>
        <p:spPr bwMode="auto">
          <a:xfrm>
            <a:off x="2695575" y="1371600"/>
            <a:ext cx="1600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u="sng">
                <a:latin typeface="Times New Roman" panose="02020603050405020304" pitchFamily="18" charset="0"/>
                <a:cs typeface="Times New Roman" panose="02020603050405020304" pitchFamily="18" charset="0"/>
              </a:rPr>
              <a:t>Mô x</a:t>
            </a:r>
            <a:r>
              <a:rPr lang="vi-VN" altLang="en-US" sz="1600" b="1" u="sng">
                <a:latin typeface="Times New Roman" panose="02020603050405020304" pitchFamily="18" charset="0"/>
                <a:cs typeface="Times New Roman" panose="02020603050405020304" pitchFamily="18" charset="0"/>
              </a:rPr>
              <a:t>ươ</a:t>
            </a:r>
            <a:r>
              <a:rPr lang="en-US" altLang="en-US" sz="1600" b="1" u="sng">
                <a:latin typeface="Times New Roman" panose="02020603050405020304" pitchFamily="18" charset="0"/>
                <a:cs typeface="Times New Roman" panose="02020603050405020304" pitchFamily="18" charset="0"/>
              </a:rPr>
              <a:t>ng xốp</a:t>
            </a:r>
          </a:p>
        </p:txBody>
      </p:sp>
      <p:sp>
        <p:nvSpPr>
          <p:cNvPr id="16" name="Text Box 13"/>
          <p:cNvSpPr txBox="1">
            <a:spLocks noChangeArrowheads="1"/>
          </p:cNvSpPr>
          <p:nvPr/>
        </p:nvSpPr>
        <p:spPr bwMode="auto">
          <a:xfrm>
            <a:off x="2714625" y="2137728"/>
            <a:ext cx="76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u="sng" dirty="0" err="1">
                <a:latin typeface="Times New Roman" panose="02020603050405020304" pitchFamily="18" charset="0"/>
                <a:cs typeface="Times New Roman" panose="02020603050405020304" pitchFamily="18" charset="0"/>
              </a:rPr>
              <a:t>Sụn</a:t>
            </a:r>
            <a:endParaRPr lang="en-US" altLang="en-US" sz="1600" b="1" u="sng"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1600" b="1" u="sng" dirty="0" err="1">
                <a:latin typeface="Times New Roman" panose="02020603050405020304" pitchFamily="18" charset="0"/>
                <a:cs typeface="Times New Roman" panose="02020603050405020304" pitchFamily="18" charset="0"/>
              </a:rPr>
              <a:t>khớp</a:t>
            </a:r>
            <a:endParaRPr lang="en-US" altLang="en-US" sz="1600" b="1" u="sng" dirty="0">
              <a:latin typeface="Times New Roman" panose="02020603050405020304" pitchFamily="18" charset="0"/>
              <a:cs typeface="Times New Roman" panose="02020603050405020304" pitchFamily="18" charset="0"/>
            </a:endParaRPr>
          </a:p>
        </p:txBody>
      </p:sp>
      <p:sp>
        <p:nvSpPr>
          <p:cNvPr id="17" name="Text Box 14"/>
          <p:cNvSpPr txBox="1">
            <a:spLocks noChangeArrowheads="1"/>
          </p:cNvSpPr>
          <p:nvPr/>
        </p:nvSpPr>
        <p:spPr bwMode="auto">
          <a:xfrm>
            <a:off x="2705100" y="2650490"/>
            <a:ext cx="990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Đĩa sụn</a:t>
            </a:r>
          </a:p>
        </p:txBody>
      </p:sp>
      <p:sp>
        <p:nvSpPr>
          <p:cNvPr id="18" name="Text Box 15"/>
          <p:cNvSpPr txBox="1">
            <a:spLocks noChangeArrowheads="1"/>
          </p:cNvSpPr>
          <p:nvPr/>
        </p:nvSpPr>
        <p:spPr bwMode="auto">
          <a:xfrm>
            <a:off x="2714625" y="3057524"/>
            <a:ext cx="1524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u="sng">
                <a:latin typeface="Times New Roman" panose="02020603050405020304" pitchFamily="18" charset="0"/>
                <a:cs typeface="Times New Roman" panose="02020603050405020304" pitchFamily="18" charset="0"/>
              </a:rPr>
              <a:t>Màng x</a:t>
            </a:r>
            <a:r>
              <a:rPr lang="vi-VN" altLang="en-US" sz="1600" b="1" u="sng">
                <a:latin typeface="Times New Roman" panose="02020603050405020304" pitchFamily="18" charset="0"/>
                <a:cs typeface="Times New Roman" panose="02020603050405020304" pitchFamily="18" charset="0"/>
              </a:rPr>
              <a:t>ươ</a:t>
            </a:r>
            <a:r>
              <a:rPr lang="en-US" altLang="en-US" sz="1600" b="1" u="sng">
                <a:latin typeface="Times New Roman" panose="02020603050405020304" pitchFamily="18" charset="0"/>
                <a:cs typeface="Times New Roman" panose="02020603050405020304" pitchFamily="18" charset="0"/>
              </a:rPr>
              <a:t>ng</a:t>
            </a:r>
          </a:p>
        </p:txBody>
      </p:sp>
      <p:sp>
        <p:nvSpPr>
          <p:cNvPr id="19" name="Text Box 16"/>
          <p:cNvSpPr txBox="1">
            <a:spLocks noChangeArrowheads="1"/>
          </p:cNvSpPr>
          <p:nvPr/>
        </p:nvSpPr>
        <p:spPr bwMode="auto">
          <a:xfrm>
            <a:off x="2676525" y="3395662"/>
            <a:ext cx="1752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u="sng">
                <a:latin typeface="Times New Roman" panose="02020603050405020304" pitchFamily="18" charset="0"/>
                <a:cs typeface="Times New Roman" panose="02020603050405020304" pitchFamily="18" charset="0"/>
              </a:rPr>
              <a:t>Mô x</a:t>
            </a:r>
            <a:r>
              <a:rPr lang="vi-VN" altLang="en-US" sz="1600" b="1" u="sng">
                <a:latin typeface="Times New Roman" panose="02020603050405020304" pitchFamily="18" charset="0"/>
                <a:cs typeface="Times New Roman" panose="02020603050405020304" pitchFamily="18" charset="0"/>
              </a:rPr>
              <a:t>ươ</a:t>
            </a:r>
            <a:r>
              <a:rPr lang="en-US" altLang="en-US" sz="1600" b="1" u="sng">
                <a:latin typeface="Times New Roman" panose="02020603050405020304" pitchFamily="18" charset="0"/>
                <a:cs typeface="Times New Roman" panose="02020603050405020304" pitchFamily="18" charset="0"/>
              </a:rPr>
              <a:t>ng cứng</a:t>
            </a:r>
          </a:p>
        </p:txBody>
      </p:sp>
      <p:sp>
        <p:nvSpPr>
          <p:cNvPr id="20" name="Text Box 17"/>
          <p:cNvSpPr txBox="1">
            <a:spLocks noChangeArrowheads="1"/>
          </p:cNvSpPr>
          <p:nvPr/>
        </p:nvSpPr>
        <p:spPr bwMode="auto">
          <a:xfrm>
            <a:off x="2676525" y="3719514"/>
            <a:ext cx="1371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u="sng">
                <a:latin typeface="Times New Roman" panose="02020603050405020304" pitchFamily="18" charset="0"/>
                <a:cs typeface="Times New Roman" panose="02020603050405020304" pitchFamily="18" charset="0"/>
              </a:rPr>
              <a:t>Khoang tủy</a:t>
            </a:r>
          </a:p>
        </p:txBody>
      </p:sp>
      <p:sp>
        <p:nvSpPr>
          <p:cNvPr id="21" name="Text Box 18"/>
          <p:cNvSpPr txBox="1">
            <a:spLocks noChangeArrowheads="1"/>
          </p:cNvSpPr>
          <p:nvPr/>
        </p:nvSpPr>
        <p:spPr bwMode="auto">
          <a:xfrm>
            <a:off x="0" y="1851025"/>
            <a:ext cx="76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Đầu</a:t>
            </a:r>
          </a:p>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trên</a:t>
            </a:r>
          </a:p>
        </p:txBody>
      </p:sp>
      <p:sp>
        <p:nvSpPr>
          <p:cNvPr id="22" name="Text Box 19"/>
          <p:cNvSpPr txBox="1">
            <a:spLocks noChangeArrowheads="1"/>
          </p:cNvSpPr>
          <p:nvPr/>
        </p:nvSpPr>
        <p:spPr bwMode="auto">
          <a:xfrm>
            <a:off x="7124700" y="1863091"/>
            <a:ext cx="1981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Mô x</a:t>
            </a:r>
            <a:r>
              <a:rPr lang="vi-VN" altLang="en-US" sz="1600" b="1">
                <a:latin typeface="Times New Roman" panose="02020603050405020304" pitchFamily="18" charset="0"/>
                <a:cs typeface="Times New Roman" panose="02020603050405020304" pitchFamily="18" charset="0"/>
              </a:rPr>
              <a:t>ươ</a:t>
            </a:r>
            <a:r>
              <a:rPr lang="en-US" altLang="en-US" sz="1600" b="1">
                <a:latin typeface="Times New Roman" panose="02020603050405020304" pitchFamily="18" charset="0"/>
                <a:cs typeface="Times New Roman" panose="02020603050405020304" pitchFamily="18" charset="0"/>
              </a:rPr>
              <a:t>ng cứng</a:t>
            </a:r>
          </a:p>
        </p:txBody>
      </p:sp>
      <p:sp>
        <p:nvSpPr>
          <p:cNvPr id="23" name="Text Box 20"/>
          <p:cNvSpPr txBox="1">
            <a:spLocks noChangeArrowheads="1"/>
          </p:cNvSpPr>
          <p:nvPr/>
        </p:nvSpPr>
        <p:spPr bwMode="auto">
          <a:xfrm>
            <a:off x="7162800" y="2137729"/>
            <a:ext cx="1905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Sụn </a:t>
            </a:r>
            <a:r>
              <a:rPr lang="vi-VN" altLang="en-US" sz="1600" b="1">
                <a:latin typeface="Times New Roman" panose="02020603050405020304" pitchFamily="18" charset="0"/>
                <a:cs typeface="Times New Roman" panose="02020603050405020304" pitchFamily="18" charset="0"/>
              </a:rPr>
              <a:t>đ</a:t>
            </a:r>
            <a:r>
              <a:rPr lang="en-US" altLang="en-US" sz="1600" b="1">
                <a:latin typeface="Times New Roman" panose="02020603050405020304" pitchFamily="18" charset="0"/>
                <a:cs typeface="Times New Roman" panose="02020603050405020304" pitchFamily="18" charset="0"/>
              </a:rPr>
              <a:t>ầu khớp</a:t>
            </a:r>
          </a:p>
        </p:txBody>
      </p:sp>
      <p:sp>
        <p:nvSpPr>
          <p:cNvPr id="24" name="Text Box 21"/>
          <p:cNvSpPr txBox="1">
            <a:spLocks noChangeArrowheads="1"/>
          </p:cNvSpPr>
          <p:nvPr/>
        </p:nvSpPr>
        <p:spPr bwMode="auto">
          <a:xfrm>
            <a:off x="8115300" y="2557621"/>
            <a:ext cx="106680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Màng</a:t>
            </a:r>
          </a:p>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trong</a:t>
            </a:r>
          </a:p>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x</a:t>
            </a:r>
            <a:r>
              <a:rPr lang="vi-VN" altLang="en-US" sz="1600" b="1">
                <a:latin typeface="Times New Roman" panose="02020603050405020304" pitchFamily="18" charset="0"/>
                <a:cs typeface="Times New Roman" panose="02020603050405020304" pitchFamily="18" charset="0"/>
              </a:rPr>
              <a:t>ươ</a:t>
            </a:r>
            <a:r>
              <a:rPr lang="en-US" altLang="en-US" sz="1600" b="1">
                <a:latin typeface="Times New Roman" panose="02020603050405020304" pitchFamily="18" charset="0"/>
                <a:cs typeface="Times New Roman" panose="02020603050405020304" pitchFamily="18" charset="0"/>
              </a:rPr>
              <a:t>ng</a:t>
            </a:r>
          </a:p>
        </p:txBody>
      </p:sp>
      <p:sp>
        <p:nvSpPr>
          <p:cNvPr id="25" name="Text Box 22"/>
          <p:cNvSpPr txBox="1">
            <a:spLocks noChangeArrowheads="1"/>
          </p:cNvSpPr>
          <p:nvPr/>
        </p:nvSpPr>
        <p:spPr bwMode="auto">
          <a:xfrm>
            <a:off x="4667250" y="4133850"/>
            <a:ext cx="1143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Tủy vàng</a:t>
            </a:r>
          </a:p>
        </p:txBody>
      </p:sp>
      <p:sp>
        <p:nvSpPr>
          <p:cNvPr id="26" name="Text Box 23"/>
          <p:cNvSpPr txBox="1">
            <a:spLocks noChangeArrowheads="1"/>
          </p:cNvSpPr>
          <p:nvPr/>
        </p:nvSpPr>
        <p:spPr bwMode="auto">
          <a:xfrm>
            <a:off x="4610100" y="4565275"/>
            <a:ext cx="1752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Mô x</a:t>
            </a:r>
            <a:r>
              <a:rPr lang="vi-VN" altLang="en-US" sz="1600" b="1">
                <a:latin typeface="Times New Roman" panose="02020603050405020304" pitchFamily="18" charset="0"/>
                <a:cs typeface="Times New Roman" panose="02020603050405020304" pitchFamily="18" charset="0"/>
              </a:rPr>
              <a:t>ươ</a:t>
            </a:r>
            <a:r>
              <a:rPr lang="en-US" altLang="en-US" sz="1600" b="1">
                <a:latin typeface="Times New Roman" panose="02020603050405020304" pitchFamily="18" charset="0"/>
                <a:cs typeface="Times New Roman" panose="02020603050405020304" pitchFamily="18" charset="0"/>
              </a:rPr>
              <a:t>ng cứng</a:t>
            </a:r>
          </a:p>
        </p:txBody>
      </p:sp>
      <p:sp>
        <p:nvSpPr>
          <p:cNvPr id="27" name="Text Box 24"/>
          <p:cNvSpPr txBox="1">
            <a:spLocks noChangeArrowheads="1"/>
          </p:cNvSpPr>
          <p:nvPr/>
        </p:nvSpPr>
        <p:spPr bwMode="auto">
          <a:xfrm>
            <a:off x="4724400" y="4903413"/>
            <a:ext cx="14478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Màng x</a:t>
            </a:r>
            <a:r>
              <a:rPr lang="vi-VN" altLang="en-US" sz="1600" b="1">
                <a:latin typeface="Times New Roman" panose="02020603050405020304" pitchFamily="18" charset="0"/>
                <a:cs typeface="Times New Roman" panose="02020603050405020304" pitchFamily="18" charset="0"/>
              </a:rPr>
              <a:t>ươ</a:t>
            </a:r>
            <a:r>
              <a:rPr lang="en-US" altLang="en-US" sz="1600" b="1">
                <a:latin typeface="Times New Roman" panose="02020603050405020304" pitchFamily="18" charset="0"/>
                <a:cs typeface="Times New Roman" panose="02020603050405020304" pitchFamily="18" charset="0"/>
              </a:rPr>
              <a:t>ng</a:t>
            </a:r>
          </a:p>
        </p:txBody>
      </p:sp>
      <p:sp>
        <p:nvSpPr>
          <p:cNvPr id="28" name="Text Box 25"/>
          <p:cNvSpPr txBox="1">
            <a:spLocks noChangeArrowheads="1"/>
          </p:cNvSpPr>
          <p:nvPr/>
        </p:nvSpPr>
        <p:spPr bwMode="auto">
          <a:xfrm>
            <a:off x="4762500" y="5235855"/>
            <a:ext cx="1371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Sợi liên kết</a:t>
            </a:r>
          </a:p>
        </p:txBody>
      </p:sp>
      <p:sp>
        <p:nvSpPr>
          <p:cNvPr id="29" name="Text Box 26"/>
          <p:cNvSpPr txBox="1">
            <a:spLocks noChangeArrowheads="1"/>
          </p:cNvSpPr>
          <p:nvPr/>
        </p:nvSpPr>
        <p:spPr bwMode="auto">
          <a:xfrm>
            <a:off x="5334000" y="5651500"/>
            <a:ext cx="76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Mạch</a:t>
            </a:r>
          </a:p>
          <a:p>
            <a:pPr eaLnBrk="1" hangingPunct="1">
              <a:spcBef>
                <a:spcPct val="0"/>
              </a:spcBef>
              <a:buFontTx/>
              <a:buNone/>
            </a:pPr>
            <a:r>
              <a:rPr lang="en-US" altLang="en-US" sz="1600" b="1">
                <a:latin typeface="Times New Roman" panose="02020603050405020304" pitchFamily="18" charset="0"/>
                <a:cs typeface="Times New Roman" panose="02020603050405020304" pitchFamily="18" charset="0"/>
              </a:rPr>
              <a:t>máu</a:t>
            </a:r>
          </a:p>
        </p:txBody>
      </p:sp>
    </p:spTree>
    <p:extLst>
      <p:ext uri="{BB962C8B-B14F-4D97-AF65-F5344CB8AC3E}">
        <p14:creationId xmlns:p14="http://schemas.microsoft.com/office/powerpoint/2010/main" val="2119278720"/>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build="p"/>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854</TotalTime>
  <Words>1687</Words>
  <Application>Microsoft Office PowerPoint</Application>
  <PresentationFormat>On-screen Show (4:3)</PresentationFormat>
  <Paragraphs>195</Paragraphs>
  <Slides>28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Times New Roman</vt:lpstr>
      <vt:lpstr>Wingdings</vt:lpstr>
      <vt:lpstr>Office Theme</vt:lpstr>
      <vt:lpstr>PowerPoint Presentation</vt:lpstr>
      <vt:lpstr>PowerPoint Presentation</vt:lpstr>
      <vt:lpstr>BÀI 8:  CẤU TẠO VÀ TÍNH CHẤT CỦA XƯƠNG</vt:lpstr>
      <vt:lpstr>PowerPoint Presentation</vt:lpstr>
      <vt:lpstr>PowerPoint Presentation</vt:lpstr>
      <vt:lpstr>Câu hỏi </vt:lpstr>
      <vt:lpstr>PowerPoint Presentation</vt:lpstr>
      <vt:lpstr>  KẾT LUẬN </vt:lpstr>
      <vt:lpstr>CẤU TẠO CỦA XƯƠNG 2.Chức năng của xương dài </vt:lpstr>
      <vt:lpstr>  KẾT LUẬN</vt:lpstr>
      <vt:lpstr>CẤU TẠO CỦA XƯƠNG 3.Cấu tạo xương ngắn và xương dẹt </vt:lpstr>
      <vt:lpstr>   Câu hỏi </vt:lpstr>
      <vt:lpstr>        KẾT LUẬN </vt:lpstr>
      <vt:lpstr>SỰ TO RA VÀ DÀI RA CỦA XƯƠNG Dựa vào thông tin trong SGK, trả lời những câu hỏi sau:  </vt:lpstr>
      <vt:lpstr>PowerPoint Presentation</vt:lpstr>
      <vt:lpstr>   Câu hỏi </vt:lpstr>
      <vt:lpstr>       KẾT LUẬN</vt:lpstr>
      <vt:lpstr>PowerPoint Presentation</vt:lpstr>
      <vt:lpstr>PowerPoint Presentation</vt:lpstr>
      <vt:lpstr> THÀNH PHẦN HÓA HỌC VÀ TÍNH CHẤT CỦA XƯƠNG  </vt:lpstr>
      <vt:lpstr> THÀNH PHẦN HÓA HỌC VÀ TÍNH CHẤT CỦA XƯƠNG  </vt:lpstr>
      <vt:lpstr>  Câu hỏi </vt:lpstr>
      <vt:lpstr>      KẾT LUẬN</vt:lpstr>
      <vt:lpstr>       Tổng kết</vt:lpstr>
      <vt:lpstr>Bài tập 1</vt:lpstr>
      <vt:lpstr>      Bài tập 2</vt:lpstr>
      <vt:lpstr>       Bài tập 3</vt:lpstr>
      <vt:lpstr>         Bài tập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KS-TRUONG</dc:creator>
  <cp:lastModifiedBy>luhongngan1968@outlook.com</cp:lastModifiedBy>
  <cp:revision>61</cp:revision>
  <dcterms:created xsi:type="dcterms:W3CDTF">2016-09-01T14:02:00Z</dcterms:created>
  <dcterms:modified xsi:type="dcterms:W3CDTF">2021-08-28T06:31:16Z</dcterms:modified>
</cp:coreProperties>
</file>